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8" r:id="rId2"/>
  </p:sldMasterIdLst>
  <p:notesMasterIdLst>
    <p:notesMasterId r:id="rId19"/>
  </p:notesMasterIdLst>
  <p:handoutMasterIdLst>
    <p:handoutMasterId r:id="rId20"/>
  </p:handoutMasterIdLst>
  <p:sldIdLst>
    <p:sldId id="375" r:id="rId3"/>
    <p:sldId id="376" r:id="rId4"/>
    <p:sldId id="377" r:id="rId5"/>
    <p:sldId id="362" r:id="rId6"/>
    <p:sldId id="380" r:id="rId7"/>
    <p:sldId id="382" r:id="rId8"/>
    <p:sldId id="394" r:id="rId9"/>
    <p:sldId id="393" r:id="rId10"/>
    <p:sldId id="386" r:id="rId11"/>
    <p:sldId id="383" r:id="rId12"/>
    <p:sldId id="387" r:id="rId13"/>
    <p:sldId id="388" r:id="rId14"/>
    <p:sldId id="389" r:id="rId15"/>
    <p:sldId id="390" r:id="rId16"/>
    <p:sldId id="391" r:id="rId17"/>
    <p:sldId id="392" r:id="rId18"/>
  </p:sldIdLst>
  <p:sldSz cx="12192000" cy="6858000"/>
  <p:notesSz cx="6797675" cy="9929813"/>
  <p:defaultTextStyle>
    <a:defPPr>
      <a:defRPr lang="ka-G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 initials="m" lastIdx="1" clrIdx="0">
    <p:extLst>
      <p:ext uri="{19B8F6BF-5375-455C-9EA6-DF929625EA0E}">
        <p15:presenceInfo xmlns:p15="http://schemas.microsoft.com/office/powerpoint/2012/main" userId="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876C"/>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3199" autoAdjust="0"/>
  </p:normalViewPr>
  <p:slideViewPr>
    <p:cSldViewPr snapToGrid="0">
      <p:cViewPr>
        <p:scale>
          <a:sx n="90" d="100"/>
          <a:sy n="90" d="100"/>
        </p:scale>
        <p:origin x="534" y="156"/>
      </p:cViewPr>
      <p:guideLst/>
    </p:cSldViewPr>
  </p:slideViewPr>
  <p:notesTextViewPr>
    <p:cViewPr>
      <p:scale>
        <a:sx n="1" d="1"/>
        <a:sy n="1" d="1"/>
      </p:scale>
      <p:origin x="0" y="0"/>
    </p:cViewPr>
  </p:notesTextViewPr>
  <p:sorterViewPr>
    <p:cViewPr varScale="1">
      <p:scale>
        <a:sx n="1" d="1"/>
        <a:sy n="1" d="1"/>
      </p:scale>
      <p:origin x="0" y="-43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NCDC\Desktop\TAG%20C%20&#4321;&#4313;&#4320;&#4312;&#4316;%20&#4304;&#4316;&#4306;&#4304;&#4320;&#4312;&#4328;&#4312;%2007.04.2019.xlsb"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E:\NCDC\Desktop\TAG%20C%20&#4321;&#4313;&#4320;&#4312;&#4316;%20&#4304;&#4316;&#4306;&#4304;&#4320;&#4312;&#4328;&#4312;%2006.03.2019%20-%20Copy%20(1).xlsb"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effectLst>
                  <a:outerShdw blurRad="38100" dist="38100" dir="2700000" algn="tl">
                    <a:srgbClr val="000000">
                      <a:alpha val="43137"/>
                    </a:srgbClr>
                  </a:outerShdw>
                </a:effectLst>
              </a:rPr>
              <a:t>HCV Genotypes- Seroprevalence  Survey, 2015</a:t>
            </a:r>
          </a:p>
        </c:rich>
      </c:tx>
      <c:layout>
        <c:manualLayout>
          <c:xMode val="edge"/>
          <c:yMode val="edge"/>
          <c:x val="0.17499253365189751"/>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511193126900723E-2"/>
          <c:y val="0.26478142535902688"/>
          <c:w val="0.80977599613042628"/>
          <c:h val="0.62596640530105452"/>
        </c:manualLayout>
      </c:layout>
      <c:pie3DChart>
        <c:varyColors val="1"/>
        <c:ser>
          <c:idx val="0"/>
          <c:order val="0"/>
          <c:tx>
            <c:strRef>
              <c:f>Sheet1!$B$1</c:f>
              <c:strCache>
                <c:ptCount val="1"/>
                <c:pt idx="0">
                  <c:v>HCV Genotypes</c:v>
                </c:pt>
              </c:strCache>
            </c:strRef>
          </c:tx>
          <c:dPt>
            <c:idx val="0"/>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EFB9-4059-9416-1887C9C1757A}"/>
              </c:ext>
            </c:extLst>
          </c:dPt>
          <c:dPt>
            <c:idx val="1"/>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EFB9-4059-9416-1887C9C1757A}"/>
              </c:ext>
            </c:extLst>
          </c:dPt>
          <c:dPt>
            <c:idx val="2"/>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EFB9-4059-9416-1887C9C1757A}"/>
              </c:ext>
            </c:extLst>
          </c:dPt>
          <c:dPt>
            <c:idx val="3"/>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EFB9-4059-9416-1887C9C1757A}"/>
              </c:ext>
            </c:extLst>
          </c:dPt>
          <c:dPt>
            <c:idx val="4"/>
            <c:bubble3D val="0"/>
            <c:spPr>
              <a:solidFill>
                <a:schemeClr val="accent5">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EFB9-4059-9416-1887C9C1757A}"/>
              </c:ext>
            </c:extLst>
          </c:dPt>
          <c:dLbls>
            <c:dLbl>
              <c:idx val="0"/>
              <c:layout>
                <c:manualLayout>
                  <c:x val="0.35301613797811282"/>
                  <c:y val="6.5481250775881461E-2"/>
                </c:manualLayout>
              </c:layout>
              <c:tx>
                <c:rich>
                  <a:bodyPr/>
                  <a:lstStyle/>
                  <a:p>
                    <a:fld id="{AAEA9B88-206E-4FA2-85D6-7C1ABE7720DB}" type="CATEGORYNAME">
                      <a:rPr lang="en-US" sz="1000">
                        <a:solidFill>
                          <a:schemeClr val="tx1"/>
                        </a:solidFill>
                      </a:rPr>
                      <a:pPr/>
                      <a:t>[CATEGORY NAME]</a:t>
                    </a:fld>
                    <a:r>
                      <a:rPr lang="en-US" sz="1000" baseline="0" dirty="0"/>
                      <a:t>
</a:t>
                    </a:r>
                    <a:fld id="{D6CACE62-A024-493B-98DE-0620A3E2975B}" type="PERCENTAGE">
                      <a:rPr lang="en-US" sz="1000" baseline="0"/>
                      <a:pPr/>
                      <a:t>[PERCENTAGE]</a:t>
                    </a:fld>
                    <a:endParaRPr lang="en-US" sz="1000" baseline="0" dirty="0"/>
                  </a:p>
                </c:rich>
              </c:tx>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EFB9-4059-9416-1887C9C1757A}"/>
                </c:ext>
                <c:ext xmlns:c15="http://schemas.microsoft.com/office/drawing/2012/chart" uri="{CE6537A1-D6FC-4f65-9D91-7224C49458BB}">
                  <c15:layout/>
                  <c15:dlblFieldTable/>
                  <c15:showDataLabelsRange val="0"/>
                </c:ext>
              </c:extLst>
            </c:dLbl>
            <c:dLbl>
              <c:idx val="1"/>
              <c:layout>
                <c:manualLayout>
                  <c:x val="-0.2277955221831798"/>
                  <c:y val="8.3218489785078884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EFB9-4059-9416-1887C9C1757A}"/>
                </c:ext>
                <c:ext xmlns:c15="http://schemas.microsoft.com/office/drawing/2012/chart" uri="{CE6537A1-D6FC-4f65-9D91-7224C49458BB}">
                  <c15:layout/>
                </c:ext>
              </c:extLst>
            </c:dLbl>
            <c:dLbl>
              <c:idx val="2"/>
              <c:layout>
                <c:manualLayout>
                  <c:x val="0.11680334654611478"/>
                  <c:y val="-0.25224868119797678"/>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EFB9-4059-9416-1887C9C1757A}"/>
                </c:ext>
                <c:ext xmlns:c15="http://schemas.microsoft.com/office/drawing/2012/chart" uri="{CE6537A1-D6FC-4f65-9D91-7224C49458BB}">
                  <c15:layout/>
                </c:ext>
              </c:extLst>
            </c:dLbl>
            <c:dLbl>
              <c:idx val="3"/>
              <c:layout>
                <c:manualLayout>
                  <c:x val="0.23367003007871665"/>
                  <c:y val="5.5096617864051387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EFB9-4059-9416-1887C9C1757A}"/>
                </c:ext>
                <c:ext xmlns:c15="http://schemas.microsoft.com/office/drawing/2012/chart" uri="{CE6537A1-D6FC-4f65-9D91-7224C49458BB}">
                  <c15:layout/>
                </c:ext>
              </c:extLst>
            </c:dLbl>
            <c:dLbl>
              <c:idx val="4"/>
              <c:layout>
                <c:manualLayout>
                  <c:x val="-0.30655758687629325"/>
                  <c:y val="3.9913894838404518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fld id="{0BAA716D-3246-46C8-ACAC-8DD0BBF73279}" type="CATEGORYNAME">
                      <a:rPr lang="en-US" sz="1000"/>
                      <a:pPr>
                        <a:defRPr>
                          <a:solidFill>
                            <a:schemeClr val="tx1"/>
                          </a:solidFill>
                        </a:defRPr>
                      </a:pPr>
                      <a:t>[CATEGORY NAME]</a:t>
                    </a:fld>
                    <a:r>
                      <a:rPr lang="en-US" sz="1000" baseline="0" dirty="0"/>
                      <a:t>
</a:t>
                    </a:r>
                    <a:fld id="{613B8358-C300-4C00-BE73-C2C4EB3E6DCF}" type="PERCENTAGE">
                      <a:rPr lang="en-US" sz="1000" baseline="0"/>
                      <a:pPr>
                        <a:defRPr>
                          <a:solidFill>
                            <a:schemeClr val="tx1"/>
                          </a:solidFill>
                        </a:defRPr>
                      </a:pPr>
                      <a:t>[PERCENTAGE]</a:t>
                    </a:fld>
                    <a:endParaRPr lang="en-US" sz="1000" baseline="0" dirty="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EFB9-4059-9416-1887C9C1757A}"/>
                </c:ext>
                <c:ext xmlns:c15="http://schemas.microsoft.com/office/drawing/2012/chart" uri="{CE6537A1-D6FC-4f65-9D91-7224C49458BB}">
                  <c15:layout>
                    <c:manualLayout>
                      <c:w val="0.27762495466860082"/>
                      <c:h val="0.33328448881395029"/>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Sheet1!$A$2:$A$6</c:f>
              <c:strCache>
                <c:ptCount val="5"/>
                <c:pt idx="0">
                  <c:v>HCV GT1a</c:v>
                </c:pt>
                <c:pt idx="1">
                  <c:v>HCV GT1b</c:v>
                </c:pt>
                <c:pt idx="2">
                  <c:v>HCV GT2</c:v>
                </c:pt>
                <c:pt idx="3">
                  <c:v>HCV GT3</c:v>
                </c:pt>
                <c:pt idx="4">
                  <c:v>HCV GT4 indeterminate</c:v>
                </c:pt>
              </c:strCache>
            </c:strRef>
          </c:cat>
          <c:val>
            <c:numRef>
              <c:f>Sheet1!$B$2:$B$6</c:f>
              <c:numCache>
                <c:formatCode>0.00%</c:formatCode>
                <c:ptCount val="5"/>
                <c:pt idx="0" formatCode="0%">
                  <c:v>0.01</c:v>
                </c:pt>
                <c:pt idx="1">
                  <c:v>0.39500000000000002</c:v>
                </c:pt>
                <c:pt idx="2">
                  <c:v>0.245</c:v>
                </c:pt>
                <c:pt idx="3">
                  <c:v>0.34300000000000003</c:v>
                </c:pt>
                <c:pt idx="4">
                  <c:v>1.2E-2</c:v>
                </c:pt>
              </c:numCache>
            </c:numRef>
          </c:val>
          <c:extLst xmlns:c16r2="http://schemas.microsoft.com/office/drawing/2015/06/chart">
            <c:ext xmlns:c16="http://schemas.microsoft.com/office/drawing/2014/chart" uri="{C3380CC4-5D6E-409C-BE32-E72D297353CC}">
              <c16:uniqueId val="{0000000A-EFB9-4059-9416-1887C9C1757A}"/>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effectLst>
                  <a:outerShdw blurRad="38100" dist="38100" dir="2700000" algn="tl">
                    <a:srgbClr val="000000">
                      <a:alpha val="43137"/>
                    </a:srgbClr>
                  </a:outerShdw>
                </a:effectLst>
              </a:rPr>
              <a:t>HCV Genotypes- Seroprevalence  Survey, 2015</a:t>
            </a:r>
          </a:p>
        </c:rich>
      </c:tx>
      <c:layout>
        <c:manualLayout>
          <c:xMode val="edge"/>
          <c:yMode val="edge"/>
          <c:x val="0.17499253365189751"/>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511193126900723E-2"/>
          <c:y val="0.26478142535902688"/>
          <c:w val="0.80977599613042628"/>
          <c:h val="0.62596640530105452"/>
        </c:manualLayout>
      </c:layout>
      <c:pie3DChart>
        <c:varyColors val="1"/>
        <c:dLbls>
          <c:showLegendKey val="0"/>
          <c:showVal val="0"/>
          <c:showCatName val="1"/>
          <c:showSerName val="0"/>
          <c:showPercent val="1"/>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solidFill>
                  <a:schemeClr val="tx2">
                    <a:lumMod val="75000"/>
                  </a:schemeClr>
                </a:solidFill>
              </a:rPr>
              <a:t>Screening by Years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'სკრ დინამიკ (2)'!$B$6</c:f>
              <c:strCache>
                <c:ptCount val="1"/>
                <c:pt idx="0">
                  <c:v>Number of tests</c:v>
                </c:pt>
              </c:strCache>
            </c:strRef>
          </c:tx>
          <c:spPr>
            <a:solidFill>
              <a:schemeClr val="accent1"/>
            </a:solidFill>
            <a:ln>
              <a:noFill/>
            </a:ln>
            <a:effectLst/>
          </c:spPr>
          <c:invertIfNegative val="0"/>
          <c:cat>
            <c:numRef>
              <c:f>'სკრ დინამიკ (2)'!$A$7:$A$11</c:f>
              <c:numCache>
                <c:formatCode>0</c:formatCode>
                <c:ptCount val="5"/>
                <c:pt idx="0">
                  <c:v>2015</c:v>
                </c:pt>
                <c:pt idx="1">
                  <c:v>2016</c:v>
                </c:pt>
                <c:pt idx="2">
                  <c:v>2017</c:v>
                </c:pt>
                <c:pt idx="3">
                  <c:v>2018</c:v>
                </c:pt>
                <c:pt idx="4">
                  <c:v>2019</c:v>
                </c:pt>
              </c:numCache>
            </c:numRef>
          </c:cat>
          <c:val>
            <c:numRef>
              <c:f>'სკრ დინამიკ (2)'!$B$7:$B$11</c:f>
              <c:numCache>
                <c:formatCode>_-* #,##0\ _₾_-;\-* #,##0\ _₾_-;_-* "-"??\ _₾_-;_-@_-</c:formatCode>
                <c:ptCount val="5"/>
                <c:pt idx="0">
                  <c:v>149824</c:v>
                </c:pt>
                <c:pt idx="1">
                  <c:v>312157</c:v>
                </c:pt>
                <c:pt idx="2">
                  <c:v>781939</c:v>
                </c:pt>
                <c:pt idx="3">
                  <c:v>874715</c:v>
                </c:pt>
                <c:pt idx="4">
                  <c:v>249040</c:v>
                </c:pt>
              </c:numCache>
            </c:numRef>
          </c:val>
        </c:ser>
        <c:ser>
          <c:idx val="1"/>
          <c:order val="1"/>
          <c:tx>
            <c:strRef>
              <c:f>'სკრ დინამიკ (2)'!$C$6</c:f>
              <c:strCache>
                <c:ptCount val="1"/>
                <c:pt idx="0">
                  <c:v>Unique screenings by ID</c:v>
                </c:pt>
              </c:strCache>
            </c:strRef>
          </c:tx>
          <c:spPr>
            <a:solidFill>
              <a:schemeClr val="accent2"/>
            </a:solidFill>
            <a:ln>
              <a:noFill/>
            </a:ln>
            <a:effectLst/>
          </c:spPr>
          <c:invertIfNegative val="0"/>
          <c:cat>
            <c:numRef>
              <c:f>'სკრ დინამიკ (2)'!$A$7:$A$11</c:f>
              <c:numCache>
                <c:formatCode>0</c:formatCode>
                <c:ptCount val="5"/>
                <c:pt idx="0">
                  <c:v>2015</c:v>
                </c:pt>
                <c:pt idx="1">
                  <c:v>2016</c:v>
                </c:pt>
                <c:pt idx="2">
                  <c:v>2017</c:v>
                </c:pt>
                <c:pt idx="3">
                  <c:v>2018</c:v>
                </c:pt>
                <c:pt idx="4">
                  <c:v>2019</c:v>
                </c:pt>
              </c:numCache>
            </c:numRef>
          </c:cat>
          <c:val>
            <c:numRef>
              <c:f>'სკრ დინამიკ (2)'!$C$7:$C$11</c:f>
              <c:numCache>
                <c:formatCode>_-* #,##0\ _₾_-;\-* #,##0\ _₾_-;_-* "-"??\ _₾_-;_-@_-</c:formatCode>
                <c:ptCount val="5"/>
                <c:pt idx="0">
                  <c:v>70637</c:v>
                </c:pt>
                <c:pt idx="1">
                  <c:v>185748</c:v>
                </c:pt>
                <c:pt idx="2">
                  <c:v>516028</c:v>
                </c:pt>
                <c:pt idx="3">
                  <c:v>505945</c:v>
                </c:pt>
                <c:pt idx="4">
                  <c:v>127828</c:v>
                </c:pt>
              </c:numCache>
            </c:numRef>
          </c:val>
        </c:ser>
        <c:ser>
          <c:idx val="2"/>
          <c:order val="2"/>
          <c:tx>
            <c:strRef>
              <c:f>'სკრ დინამიკ (2)'!$D$6</c:f>
              <c:strCache>
                <c:ptCount val="1"/>
                <c:pt idx="0">
                  <c:v>anti-HCV+</c:v>
                </c:pt>
              </c:strCache>
            </c:strRef>
          </c:tx>
          <c:spPr>
            <a:solidFill>
              <a:schemeClr val="accent3"/>
            </a:solidFill>
            <a:ln>
              <a:noFill/>
            </a:ln>
            <a:effectLst/>
          </c:spPr>
          <c:invertIfNegative val="0"/>
          <c:cat>
            <c:numRef>
              <c:f>'სკრ დინამიკ (2)'!$A$7:$A$11</c:f>
              <c:numCache>
                <c:formatCode>0</c:formatCode>
                <c:ptCount val="5"/>
                <c:pt idx="0">
                  <c:v>2015</c:v>
                </c:pt>
                <c:pt idx="1">
                  <c:v>2016</c:v>
                </c:pt>
                <c:pt idx="2">
                  <c:v>2017</c:v>
                </c:pt>
                <c:pt idx="3">
                  <c:v>2018</c:v>
                </c:pt>
                <c:pt idx="4">
                  <c:v>2019</c:v>
                </c:pt>
              </c:numCache>
            </c:numRef>
          </c:cat>
          <c:val>
            <c:numRef>
              <c:f>'სკრ დინამიკ (2)'!$D$7:$D$11</c:f>
              <c:numCache>
                <c:formatCode>_(* #,##0_);_(* \(#,##0\);_(* "-"??_);_(@_)</c:formatCode>
                <c:ptCount val="5"/>
                <c:pt idx="0">
                  <c:v>19070</c:v>
                </c:pt>
                <c:pt idx="1">
                  <c:v>25627</c:v>
                </c:pt>
                <c:pt idx="2">
                  <c:v>29717</c:v>
                </c:pt>
                <c:pt idx="3">
                  <c:v>23721</c:v>
                </c:pt>
                <c:pt idx="4">
                  <c:v>5599</c:v>
                </c:pt>
              </c:numCache>
            </c:numRef>
          </c:val>
        </c:ser>
        <c:ser>
          <c:idx val="3"/>
          <c:order val="3"/>
          <c:tx>
            <c:strRef>
              <c:f>'სკრ დინამიკ (2)'!$E$6</c:f>
              <c:strCache>
                <c:ptCount val="1"/>
                <c:pt idx="0">
                  <c:v>%pos</c:v>
                </c:pt>
              </c:strCache>
            </c:strRef>
          </c:tx>
          <c:spPr>
            <a:solidFill>
              <a:schemeClr val="accent4"/>
            </a:solidFill>
            <a:ln>
              <a:noFill/>
            </a:ln>
            <a:effectLst/>
          </c:spPr>
          <c:invertIfNegative val="0"/>
          <c:cat>
            <c:numRef>
              <c:f>'სკრ დინამიკ (2)'!$A$7:$A$11</c:f>
              <c:numCache>
                <c:formatCode>0</c:formatCode>
                <c:ptCount val="5"/>
                <c:pt idx="0">
                  <c:v>2015</c:v>
                </c:pt>
                <c:pt idx="1">
                  <c:v>2016</c:v>
                </c:pt>
                <c:pt idx="2">
                  <c:v>2017</c:v>
                </c:pt>
                <c:pt idx="3">
                  <c:v>2018</c:v>
                </c:pt>
                <c:pt idx="4">
                  <c:v>2019</c:v>
                </c:pt>
              </c:numCache>
            </c:numRef>
          </c:cat>
          <c:val>
            <c:numRef>
              <c:f>'სკრ დინამიკ (2)'!$E$7:$E$11</c:f>
              <c:numCache>
                <c:formatCode>0.00%</c:formatCode>
                <c:ptCount val="5"/>
                <c:pt idx="0">
                  <c:v>0.26997182779563117</c:v>
                </c:pt>
                <c:pt idx="1">
                  <c:v>0.13796649223679394</c:v>
                </c:pt>
                <c:pt idx="2">
                  <c:v>5.7587960343237189E-2</c:v>
                </c:pt>
                <c:pt idx="3">
                  <c:v>4.6884542786271237E-2</c:v>
                </c:pt>
                <c:pt idx="4">
                  <c:v>4.380104515442626E-2</c:v>
                </c:pt>
              </c:numCache>
            </c:numRef>
          </c:val>
        </c:ser>
        <c:dLbls>
          <c:showLegendKey val="0"/>
          <c:showVal val="0"/>
          <c:showCatName val="0"/>
          <c:showSerName val="0"/>
          <c:showPercent val="0"/>
          <c:showBubbleSize val="0"/>
        </c:dLbls>
        <c:gapWidth val="150"/>
        <c:axId val="1373416432"/>
        <c:axId val="1373412624"/>
      </c:barChart>
      <c:catAx>
        <c:axId val="1373416432"/>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3412624"/>
        <c:crosses val="autoZero"/>
        <c:auto val="1"/>
        <c:lblAlgn val="ctr"/>
        <c:lblOffset val="100"/>
        <c:noMultiLvlLbl val="0"/>
      </c:catAx>
      <c:valAx>
        <c:axId val="1373412624"/>
        <c:scaling>
          <c:orientation val="minMax"/>
        </c:scaling>
        <c:delete val="0"/>
        <c:axPos val="l"/>
        <c:majorGridlines>
          <c:spPr>
            <a:ln w="9525" cap="flat" cmpd="sng" algn="ctr">
              <a:solidFill>
                <a:schemeClr val="tx1">
                  <a:lumMod val="15000"/>
                  <a:lumOff val="85000"/>
                </a:schemeClr>
              </a:solidFill>
              <a:round/>
            </a:ln>
            <a:effectLst/>
          </c:spPr>
        </c:majorGridlines>
        <c:numFmt formatCode="_-* #,##0\ _₾_-;\-* #,##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34164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rgbClr val="002060"/>
                </a:solidFill>
                <a:latin typeface="+mn-lt"/>
                <a:ea typeface="+mn-ea"/>
                <a:cs typeface="+mn-cs"/>
              </a:defRPr>
            </a:pPr>
            <a:r>
              <a:rPr lang="en-US" sz="1800" b="1" i="0" baseline="0" dirty="0" smtClean="0">
                <a:effectLst/>
              </a:rPr>
              <a:t>Screened Individuals by Age Groups</a:t>
            </a:r>
            <a:endParaRPr lang="en-US" dirty="0">
              <a:effectLst/>
            </a:endParaRPr>
          </a:p>
        </c:rich>
      </c:tx>
      <c:layout/>
      <c:overlay val="0"/>
      <c:spPr>
        <a:noFill/>
        <a:ln>
          <a:noFill/>
        </a:ln>
        <a:effectLst/>
      </c:spPr>
      <c:txPr>
        <a:bodyPr rot="0" spcFirstLastPara="1" vertOverflow="ellipsis" vert="horz" wrap="square" anchor="ctr" anchorCtr="1"/>
        <a:lstStyle/>
        <a:p>
          <a:pPr>
            <a:defRPr sz="1440" b="1" i="0" u="none" strike="noStrike" kern="1200" spc="0" baseline="0">
              <a:solidFill>
                <a:srgbClr val="002060"/>
              </a:solidFill>
              <a:latin typeface="+mn-lt"/>
              <a:ea typeface="+mn-ea"/>
              <a:cs typeface="+mn-cs"/>
            </a:defRPr>
          </a:pPr>
          <a:endParaRPr lang="en-US"/>
        </a:p>
      </c:txPr>
    </c:title>
    <c:autoTitleDeleted val="0"/>
    <c:plotArea>
      <c:layout/>
      <c:barChart>
        <c:barDir val="col"/>
        <c:grouping val="clustered"/>
        <c:varyColors val="0"/>
        <c:ser>
          <c:idx val="0"/>
          <c:order val="0"/>
          <c:tx>
            <c:strRef>
              <c:f>sul!$C$2</c:f>
              <c:strCache>
                <c:ptCount val="1"/>
                <c:pt idx="0">
                  <c:v>%pos</c:v>
                </c:pt>
              </c:strCache>
            </c:strRef>
          </c:tx>
          <c:spPr>
            <a:solidFill>
              <a:schemeClr val="accent1"/>
            </a:solidFill>
            <a:ln>
              <a:noFill/>
            </a:ln>
            <a:effectLst/>
          </c:spPr>
          <c:invertIfNegative val="0"/>
          <c:cat>
            <c:strRef>
              <c:f>sul!$B$3:$B$9</c:f>
              <c:strCache>
                <c:ptCount val="7"/>
                <c:pt idx="0">
                  <c:v>18-29</c:v>
                </c:pt>
                <c:pt idx="1">
                  <c:v>30-39</c:v>
                </c:pt>
                <c:pt idx="2">
                  <c:v>40-49</c:v>
                </c:pt>
                <c:pt idx="3">
                  <c:v>50-59</c:v>
                </c:pt>
                <c:pt idx="4">
                  <c:v>60-69</c:v>
                </c:pt>
                <c:pt idx="5">
                  <c:v>&gt;70</c:v>
                </c:pt>
                <c:pt idx="6">
                  <c:v>Total</c:v>
                </c:pt>
              </c:strCache>
            </c:strRef>
          </c:cat>
          <c:val>
            <c:numRef>
              <c:f>sul!$C$3:$C$9</c:f>
              <c:numCache>
                <c:formatCode>0.00%</c:formatCode>
                <c:ptCount val="7"/>
                <c:pt idx="0">
                  <c:v>2.88475962510517E-2</c:v>
                </c:pt>
                <c:pt idx="1">
                  <c:v>0.12334026870746066</c:v>
                </c:pt>
                <c:pt idx="2">
                  <c:v>0.26049128041957509</c:v>
                </c:pt>
                <c:pt idx="3">
                  <c:v>0.22708708755970694</c:v>
                </c:pt>
                <c:pt idx="4">
                  <c:v>0.14265179446492743</c:v>
                </c:pt>
                <c:pt idx="5">
                  <c:v>9.1869934351115651E-2</c:v>
                </c:pt>
                <c:pt idx="6">
                  <c:v>7.1202427217126357E-2</c:v>
                </c:pt>
              </c:numCache>
            </c:numRef>
          </c:val>
        </c:ser>
        <c:ser>
          <c:idx val="1"/>
          <c:order val="1"/>
          <c:tx>
            <c:strRef>
              <c:f>sul!$D$2</c:f>
              <c:strCache>
                <c:ptCount val="1"/>
                <c:pt idx="0">
                  <c:v>anti-HCV+</c:v>
                </c:pt>
              </c:strCache>
            </c:strRef>
          </c:tx>
          <c:spPr>
            <a:solidFill>
              <a:srgbClr val="C0504D"/>
            </a:solidFill>
            <a:ln>
              <a:noFill/>
            </a:ln>
            <a:effectLst/>
          </c:spPr>
          <c:invertIfNegative val="0"/>
          <c:cat>
            <c:strRef>
              <c:f>sul!$B$3:$B$9</c:f>
              <c:strCache>
                <c:ptCount val="7"/>
                <c:pt idx="0">
                  <c:v>18-29</c:v>
                </c:pt>
                <c:pt idx="1">
                  <c:v>30-39</c:v>
                </c:pt>
                <c:pt idx="2">
                  <c:v>40-49</c:v>
                </c:pt>
                <c:pt idx="3">
                  <c:v>50-59</c:v>
                </c:pt>
                <c:pt idx="4">
                  <c:v>60-69</c:v>
                </c:pt>
                <c:pt idx="5">
                  <c:v>&gt;70</c:v>
                </c:pt>
                <c:pt idx="6">
                  <c:v>Total</c:v>
                </c:pt>
              </c:strCache>
            </c:strRef>
          </c:cat>
          <c:val>
            <c:numRef>
              <c:f>sul!$D$3:$D$9</c:f>
              <c:numCache>
                <c:formatCode>_-* #,##0\ _₾_-;\-* #,##0\ _₾_-;_-* "-"??\ _₾_-;_-@_-</c:formatCode>
                <c:ptCount val="7"/>
                <c:pt idx="0">
                  <c:v>4423</c:v>
                </c:pt>
                <c:pt idx="1">
                  <c:v>18792</c:v>
                </c:pt>
                <c:pt idx="2">
                  <c:v>34221</c:v>
                </c:pt>
                <c:pt idx="3">
                  <c:v>28858</c:v>
                </c:pt>
                <c:pt idx="4">
                  <c:v>15283</c:v>
                </c:pt>
                <c:pt idx="5">
                  <c:v>9544</c:v>
                </c:pt>
                <c:pt idx="6">
                  <c:v>111121</c:v>
                </c:pt>
              </c:numCache>
            </c:numRef>
          </c:val>
        </c:ser>
        <c:ser>
          <c:idx val="2"/>
          <c:order val="2"/>
          <c:tx>
            <c:strRef>
              <c:f>sul!$E$2</c:f>
              <c:strCache>
                <c:ptCount val="1"/>
                <c:pt idx="0">
                  <c:v>Screening</c:v>
                </c:pt>
              </c:strCache>
            </c:strRef>
          </c:tx>
          <c:spPr>
            <a:solidFill>
              <a:srgbClr val="4F81BD"/>
            </a:solidFill>
            <a:ln>
              <a:noFill/>
            </a:ln>
            <a:effectLst/>
          </c:spPr>
          <c:invertIfNegative val="0"/>
          <c:cat>
            <c:strRef>
              <c:f>sul!$B$3:$B$9</c:f>
              <c:strCache>
                <c:ptCount val="7"/>
                <c:pt idx="0">
                  <c:v>18-29</c:v>
                </c:pt>
                <c:pt idx="1">
                  <c:v>30-39</c:v>
                </c:pt>
                <c:pt idx="2">
                  <c:v>40-49</c:v>
                </c:pt>
                <c:pt idx="3">
                  <c:v>50-59</c:v>
                </c:pt>
                <c:pt idx="4">
                  <c:v>60-69</c:v>
                </c:pt>
                <c:pt idx="5">
                  <c:v>&gt;70</c:v>
                </c:pt>
                <c:pt idx="6">
                  <c:v>Total</c:v>
                </c:pt>
              </c:strCache>
            </c:strRef>
          </c:cat>
          <c:val>
            <c:numRef>
              <c:f>sul!$E$3:$E$9</c:f>
              <c:numCache>
                <c:formatCode>_-* #,##0\ _₾_-;\-* #,##0\ _₾_-;_-* "-"??\ _₾_-;_-@_-</c:formatCode>
                <c:ptCount val="7"/>
                <c:pt idx="0">
                  <c:v>153323</c:v>
                </c:pt>
                <c:pt idx="1">
                  <c:v>152359</c:v>
                </c:pt>
                <c:pt idx="2">
                  <c:v>131371</c:v>
                </c:pt>
                <c:pt idx="3">
                  <c:v>127079</c:v>
                </c:pt>
                <c:pt idx="4">
                  <c:v>107135</c:v>
                </c:pt>
                <c:pt idx="5">
                  <c:v>103886</c:v>
                </c:pt>
                <c:pt idx="6">
                  <c:v>1560635</c:v>
                </c:pt>
              </c:numCache>
            </c:numRef>
          </c:val>
        </c:ser>
        <c:dLbls>
          <c:showLegendKey val="0"/>
          <c:showVal val="0"/>
          <c:showCatName val="0"/>
          <c:showSerName val="0"/>
          <c:showPercent val="0"/>
          <c:showBubbleSize val="0"/>
        </c:dLbls>
        <c:gapWidth val="150"/>
        <c:axId val="1260566736"/>
        <c:axId val="1260567280"/>
      </c:barChart>
      <c:catAx>
        <c:axId val="12605667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rgbClr val="002060"/>
                </a:solidFill>
                <a:latin typeface="+mn-lt"/>
                <a:ea typeface="+mn-ea"/>
                <a:cs typeface="+mn-cs"/>
              </a:defRPr>
            </a:pPr>
            <a:endParaRPr lang="en-US"/>
          </a:p>
        </c:txPr>
        <c:crossAx val="1260567280"/>
        <c:crosses val="autoZero"/>
        <c:auto val="1"/>
        <c:lblAlgn val="ctr"/>
        <c:lblOffset val="100"/>
        <c:noMultiLvlLbl val="0"/>
      </c:catAx>
      <c:valAx>
        <c:axId val="1260567280"/>
        <c:scaling>
          <c:orientation val="minMax"/>
        </c:scaling>
        <c:delete val="1"/>
        <c:axPos val="l"/>
        <c:majorGridlines>
          <c:spPr>
            <a:ln w="9525" cap="flat" cmpd="sng" algn="ctr">
              <a:solidFill>
                <a:schemeClr val="accent1"/>
              </a:solidFill>
              <a:round/>
            </a:ln>
            <a:effectLst/>
          </c:spPr>
        </c:majorGridlines>
        <c:numFmt formatCode="0.00%" sourceLinked="1"/>
        <c:majorTickMark val="none"/>
        <c:minorTickMark val="none"/>
        <c:tickLblPos val="nextTo"/>
        <c:crossAx val="1260566736"/>
        <c:crosses val="autoZero"/>
        <c:crossBetween val="between"/>
      </c:valAx>
      <c:dTable>
        <c:showHorzBorder val="1"/>
        <c:showVertBorder val="1"/>
        <c:showOutline val="1"/>
        <c:showKeys val="1"/>
        <c:spPr>
          <a:noFill/>
          <a:ln w="9525" cap="flat" cmpd="sng" algn="ctr">
            <a:solidFill>
              <a:srgbClr val="00B0F0"/>
            </a:solidFill>
            <a:round/>
          </a:ln>
          <a:effectLst/>
        </c:spPr>
        <c:txPr>
          <a:bodyPr rot="0" spcFirstLastPara="1" vertOverflow="ellipsis" vert="horz" wrap="square" anchor="ctr" anchorCtr="1"/>
          <a:lstStyle/>
          <a:p>
            <a:pPr rtl="0">
              <a:defRPr sz="1200" b="1" i="0" u="none" strike="noStrike" kern="1200" baseline="0">
                <a:solidFill>
                  <a:srgbClr val="002060"/>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200" b="1">
          <a:solidFill>
            <a:srgbClr val="002060"/>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dirty="0" smtClean="0">
                <a:solidFill>
                  <a:schemeClr val="tx2">
                    <a:lumMod val="75000"/>
                  </a:schemeClr>
                </a:solidFill>
              </a:rPr>
              <a:t>Screened Individuals by Sex</a:t>
            </a:r>
            <a:endParaRPr lang="en-US" sz="1800" b="1" dirty="0">
              <a:solidFill>
                <a:schemeClr val="tx2">
                  <a:lumMod val="75000"/>
                </a:schemeClr>
              </a:solidFill>
            </a:endParaRPr>
          </a:p>
        </c:rich>
      </c:tx>
      <c:layout>
        <c:manualLayout>
          <c:xMode val="edge"/>
          <c:yMode val="edge"/>
          <c:x val="0.24422266187114614"/>
          <c:y val="6.959905827541937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Screened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Male</c:v>
                </c:pt>
                <c:pt idx="1">
                  <c:v>Female</c:v>
                </c:pt>
              </c:strCache>
            </c:strRef>
          </c:cat>
          <c:val>
            <c:numRef>
              <c:f>Sheet1!$B$2:$B$3</c:f>
              <c:numCache>
                <c:formatCode>#,##0</c:formatCode>
                <c:ptCount val="2"/>
                <c:pt idx="0">
                  <c:v>607695</c:v>
                </c:pt>
                <c:pt idx="1">
                  <c:v>691215</c:v>
                </c:pt>
              </c:numCache>
            </c:numRef>
          </c:val>
          <c:extLst xmlns:c16r2="http://schemas.microsoft.com/office/drawing/2015/06/chart">
            <c:ext xmlns:c16="http://schemas.microsoft.com/office/drawing/2014/chart" uri="{C3380CC4-5D6E-409C-BE32-E72D297353CC}">
              <c16:uniqueId val="{00000000-CB5B-411A-9B68-2A301049FA9E}"/>
            </c:ext>
          </c:extLst>
        </c:ser>
        <c:ser>
          <c:idx val="1"/>
          <c:order val="1"/>
          <c:tx>
            <c:strRef>
              <c:f>Sheet1!$C$1</c:f>
              <c:strCache>
                <c:ptCount val="1"/>
                <c:pt idx="0">
                  <c:v>Positive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Male</c:v>
                </c:pt>
                <c:pt idx="1">
                  <c:v>Female</c:v>
                </c:pt>
              </c:strCache>
            </c:strRef>
          </c:cat>
          <c:val>
            <c:numRef>
              <c:f>Sheet1!$C$2:$C$3</c:f>
              <c:numCache>
                <c:formatCode>#,##0</c:formatCode>
                <c:ptCount val="2"/>
                <c:pt idx="0">
                  <c:v>83938</c:v>
                </c:pt>
                <c:pt idx="1">
                  <c:v>27183</c:v>
                </c:pt>
              </c:numCache>
            </c:numRef>
          </c:val>
          <c:extLst xmlns:c16r2="http://schemas.microsoft.com/office/drawing/2015/06/chart">
            <c:ext xmlns:c16="http://schemas.microsoft.com/office/drawing/2014/chart" uri="{C3380CC4-5D6E-409C-BE32-E72D297353CC}">
              <c16:uniqueId val="{00000001-CB5B-411A-9B68-2A301049FA9E}"/>
            </c:ext>
          </c:extLst>
        </c:ser>
        <c:dLbls>
          <c:showLegendKey val="0"/>
          <c:showVal val="0"/>
          <c:showCatName val="0"/>
          <c:showSerName val="0"/>
          <c:showPercent val="0"/>
          <c:showBubbleSize val="0"/>
        </c:dLbls>
        <c:gapWidth val="219"/>
        <c:overlap val="-27"/>
        <c:axId val="1427920144"/>
        <c:axId val="1427920688"/>
      </c:barChart>
      <c:lineChart>
        <c:grouping val="standard"/>
        <c:varyColors val="0"/>
        <c:ser>
          <c:idx val="2"/>
          <c:order val="2"/>
          <c:tx>
            <c:strRef>
              <c:f>Sheet1!$D$1</c:f>
              <c:strCache>
                <c:ptCount val="1"/>
                <c:pt idx="0">
                  <c:v>Positivity Rate</c:v>
                </c:pt>
              </c:strCache>
            </c:strRef>
          </c:tx>
          <c:spPr>
            <a:ln w="28575" cap="rnd">
              <a:solidFill>
                <a:schemeClr val="accent3"/>
              </a:solidFill>
              <a:round/>
            </a:ln>
            <a:effectLst/>
          </c:spPr>
          <c:marker>
            <c:symbol val="none"/>
          </c:marker>
          <c:dLbls>
            <c:dLbl>
              <c:idx val="0"/>
              <c:layout>
                <c:manualLayout>
                  <c:x val="0"/>
                  <c:y val="-5.567924662033549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B5B-411A-9B68-2A301049FA9E}"/>
                </c:ext>
                <c:ext xmlns:c15="http://schemas.microsoft.com/office/drawing/2012/chart" uri="{CE6537A1-D6FC-4f65-9D91-7224C49458BB}">
                  <c15:layout/>
                </c:ext>
              </c:extLst>
            </c:dLbl>
            <c:dLbl>
              <c:idx val="1"/>
              <c:layout>
                <c:manualLayout>
                  <c:x val="-5.0408137222856027E-3"/>
                  <c:y val="-6.031918383869686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B5B-411A-9B68-2A301049FA9E}"/>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Male</c:v>
                </c:pt>
                <c:pt idx="1">
                  <c:v>Female</c:v>
                </c:pt>
              </c:strCache>
            </c:strRef>
          </c:cat>
          <c:val>
            <c:numRef>
              <c:f>Sheet1!$D$2:$D$3</c:f>
              <c:numCache>
                <c:formatCode>0.00%</c:formatCode>
                <c:ptCount val="2"/>
                <c:pt idx="0">
                  <c:v>0.1381</c:v>
                </c:pt>
                <c:pt idx="1">
                  <c:v>3.9300000000000002E-2</c:v>
                </c:pt>
              </c:numCache>
            </c:numRef>
          </c:val>
          <c:smooth val="0"/>
          <c:extLst xmlns:c16r2="http://schemas.microsoft.com/office/drawing/2015/06/chart">
            <c:ext xmlns:c16="http://schemas.microsoft.com/office/drawing/2014/chart" uri="{C3380CC4-5D6E-409C-BE32-E72D297353CC}">
              <c16:uniqueId val="{00000002-CB5B-411A-9B68-2A301049FA9E}"/>
            </c:ext>
          </c:extLst>
        </c:ser>
        <c:dLbls>
          <c:showLegendKey val="0"/>
          <c:showVal val="0"/>
          <c:showCatName val="0"/>
          <c:showSerName val="0"/>
          <c:showPercent val="0"/>
          <c:showBubbleSize val="0"/>
        </c:dLbls>
        <c:marker val="1"/>
        <c:smooth val="0"/>
        <c:axId val="1427922320"/>
        <c:axId val="1427921232"/>
      </c:lineChart>
      <c:catAx>
        <c:axId val="1427920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27920688"/>
        <c:crosses val="autoZero"/>
        <c:auto val="1"/>
        <c:lblAlgn val="ctr"/>
        <c:lblOffset val="100"/>
        <c:noMultiLvlLbl val="0"/>
      </c:catAx>
      <c:valAx>
        <c:axId val="1427920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27920144"/>
        <c:crosses val="autoZero"/>
        <c:crossBetween val="between"/>
      </c:valAx>
      <c:valAx>
        <c:axId val="1427921232"/>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27922320"/>
        <c:crosses val="max"/>
        <c:crossBetween val="between"/>
      </c:valAx>
      <c:catAx>
        <c:axId val="1427922320"/>
        <c:scaling>
          <c:orientation val="minMax"/>
        </c:scaling>
        <c:delete val="1"/>
        <c:axPos val="b"/>
        <c:numFmt formatCode="General" sourceLinked="1"/>
        <c:majorTickMark val="out"/>
        <c:minorTickMark val="none"/>
        <c:tickLblPos val="nextTo"/>
        <c:crossAx val="142792123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[Book1.xlsx]Sheet1!$G$49:$G$61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[Book1.xlsx]Sheet1!$H$49:$H$61</c:f>
              <c:numCache>
                <c:formatCode>General</c:formatCode>
                <c:ptCount val="13"/>
                <c:pt idx="0">
                  <c:v>663</c:v>
                </c:pt>
                <c:pt idx="1">
                  <c:v>827</c:v>
                </c:pt>
                <c:pt idx="2">
                  <c:v>969</c:v>
                </c:pt>
                <c:pt idx="3">
                  <c:v>999</c:v>
                </c:pt>
                <c:pt idx="4">
                  <c:v>915</c:v>
                </c:pt>
                <c:pt idx="5">
                  <c:v>600</c:v>
                </c:pt>
                <c:pt idx="6">
                  <c:v>1276</c:v>
                </c:pt>
                <c:pt idx="7">
                  <c:v>3182</c:v>
                </c:pt>
                <c:pt idx="8">
                  <c:v>6750</c:v>
                </c:pt>
                <c:pt idx="9">
                  <c:v>9059</c:v>
                </c:pt>
                <c:pt idx="10">
                  <c:v>10924</c:v>
                </c:pt>
                <c:pt idx="11">
                  <c:v>7526</c:v>
                </c:pt>
                <c:pt idx="12">
                  <c:v>3423</c:v>
                </c:pt>
              </c:numCache>
            </c:numRef>
          </c:val>
          <c:extLst xmlns:c16r2="http://schemas.microsoft.com/office/drawing/2015/06/chart">
            <c:ext xmlns:c16="http://schemas.microsoft.com/office/drawing/2014/chart" uri="{C3380CC4-5D6E-409C-BE32-E72D297353CC}">
              <c16:uniqueId val="{00000000-4017-ED46-AF71-02F99298931F}"/>
            </c:ext>
          </c:extLst>
        </c:ser>
        <c:ser>
          <c:idx val="1"/>
          <c:order val="1"/>
          <c:spPr>
            <a:solidFill>
              <a:schemeClr val="accent3"/>
            </a:solidFill>
            <a:ln>
              <a:noFill/>
            </a:ln>
            <a:effectLst/>
          </c:spPr>
          <c:invertIfNegative val="0"/>
          <c:dLbls>
            <c:dLbl>
              <c:idx val="0"/>
              <c:layout>
                <c:manualLayout>
                  <c:x val="2.5079697774830954E-2"/>
                  <c:y val="-5.6360581738876842E-2"/>
                </c:manualLayout>
              </c:layout>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DBF-4908-962C-25885A72A240}"/>
                </c:ext>
                <c:ext xmlns:c15="http://schemas.microsoft.com/office/drawing/2012/chart" uri="{CE6537A1-D6FC-4f65-9D91-7224C49458BB}">
                  <c15:layout>
                    <c:manualLayout>
                      <c:w val="3.0330759496436203E-2"/>
                      <c:h val="3.605487719832122E-2"/>
                    </c:manualLayout>
                  </c15:layout>
                </c:ext>
              </c:extLst>
            </c:dLbl>
            <c:dLbl>
              <c:idx val="1"/>
              <c:layout>
                <c:manualLayout>
                  <c:x val="4.0754508884100323E-2"/>
                  <c:y val="-6.119162640901783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DBF-4908-962C-25885A72A240}"/>
                </c:ext>
                <c:ext xmlns:c15="http://schemas.microsoft.com/office/drawing/2012/chart" uri="{CE6537A1-D6FC-4f65-9D91-7224C49458BB}">
                  <c15:layout/>
                </c:ext>
              </c:extLst>
            </c:dLbl>
            <c:dLbl>
              <c:idx val="2"/>
              <c:layout>
                <c:manualLayout>
                  <c:x val="3.4484584440392582E-2"/>
                  <c:y val="-6.441223832528179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DBF-4908-962C-25885A72A240}"/>
                </c:ext>
                <c:ext xmlns:c15="http://schemas.microsoft.com/office/drawing/2012/chart" uri="{CE6537A1-D6FC-4f65-9D91-7224C49458BB}">
                  <c15:layout/>
                </c:ext>
              </c:extLst>
            </c:dLbl>
            <c:dLbl>
              <c:idx val="3"/>
              <c:layout>
                <c:manualLayout>
                  <c:x val="2.8214659996684838E-2"/>
                  <c:y val="-5.797101449275374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DBF-4908-962C-25885A72A240}"/>
                </c:ext>
                <c:ext xmlns:c15="http://schemas.microsoft.com/office/drawing/2012/chart" uri="{CE6537A1-D6FC-4f65-9D91-7224C49458BB}">
                  <c15:layout/>
                </c:ext>
              </c:extLst>
            </c:dLbl>
            <c:dLbl>
              <c:idx val="4"/>
              <c:layout>
                <c:manualLayout>
                  <c:x val="2.9782141107611775E-2"/>
                  <c:y val="-6.441223832528179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DBF-4908-962C-25885A72A240}"/>
                </c:ext>
                <c:ext xmlns:c15="http://schemas.microsoft.com/office/drawing/2012/chart" uri="{CE6537A1-D6FC-4f65-9D91-7224C49458BB}">
                  <c15:layout/>
                </c:ext>
              </c:extLst>
            </c:dLbl>
            <c:dLbl>
              <c:idx val="5"/>
              <c:layout>
                <c:manualLayout>
                  <c:x val="2.8214659996684897E-2"/>
                  <c:y val="-6.11916264090177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DBF-4908-962C-25885A72A240}"/>
                </c:ext>
                <c:ext xmlns:c15="http://schemas.microsoft.com/office/drawing/2012/chart" uri="{CE6537A1-D6FC-4f65-9D91-7224C49458BB}">
                  <c15:layout/>
                </c:ext>
              </c:extLst>
            </c:dLbl>
            <c:dLbl>
              <c:idx val="11"/>
              <c:layout>
                <c:manualLayout>
                  <c:x val="-1.1494728692044127E-16"/>
                  <c:y val="-0.1449275362318841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9DBF-4908-962C-25885A72A240}"/>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[Book1.xlsx]Sheet1!$G$49:$G$61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[Book1.xlsx]Sheet1!$I$49:$I$61</c:f>
              <c:numCache>
                <c:formatCode>General</c:formatCode>
                <c:ptCount val="13"/>
                <c:pt idx="0">
                  <c:v>680</c:v>
                </c:pt>
                <c:pt idx="1">
                  <c:v>628</c:v>
                </c:pt>
                <c:pt idx="2">
                  <c:v>969</c:v>
                </c:pt>
                <c:pt idx="3">
                  <c:v>1078</c:v>
                </c:pt>
                <c:pt idx="4">
                  <c:v>873</c:v>
                </c:pt>
                <c:pt idx="5">
                  <c:v>566</c:v>
                </c:pt>
                <c:pt idx="6">
                  <c:v>1221</c:v>
                </c:pt>
                <c:pt idx="7">
                  <c:v>2816</c:v>
                </c:pt>
                <c:pt idx="8">
                  <c:v>7660</c:v>
                </c:pt>
                <c:pt idx="9">
                  <c:v>9326</c:v>
                </c:pt>
                <c:pt idx="10">
                  <c:v>15101</c:v>
                </c:pt>
                <c:pt idx="11">
                  <c:v>17802</c:v>
                </c:pt>
                <c:pt idx="12">
                  <c:v>12239</c:v>
                </c:pt>
              </c:numCache>
            </c:numRef>
          </c:val>
          <c:extLst xmlns:c16r2="http://schemas.microsoft.com/office/drawing/2015/06/chart">
            <c:ext xmlns:c16="http://schemas.microsoft.com/office/drawing/2014/chart" uri="{C3380CC4-5D6E-409C-BE32-E72D297353CC}">
              <c16:uniqueId val="{00000009-4017-ED46-AF71-02F99298931F}"/>
            </c:ext>
          </c:extLst>
        </c:ser>
        <c:dLbls>
          <c:showLegendKey val="0"/>
          <c:showVal val="0"/>
          <c:showCatName val="0"/>
          <c:showSerName val="0"/>
          <c:showPercent val="0"/>
          <c:showBubbleSize val="0"/>
        </c:dLbls>
        <c:gapWidth val="150"/>
        <c:overlap val="100"/>
        <c:axId val="1499879168"/>
        <c:axId val="1372809104"/>
      </c:barChart>
      <c:catAx>
        <c:axId val="1499879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372809104"/>
        <c:crosses val="autoZero"/>
        <c:auto val="1"/>
        <c:lblAlgn val="ctr"/>
        <c:lblOffset val="100"/>
        <c:noMultiLvlLbl val="0"/>
      </c:catAx>
      <c:valAx>
        <c:axId val="1372809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99879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lineChart>
        <c:grouping val="standard"/>
        <c:varyColors val="0"/>
        <c:ser>
          <c:idx val="0"/>
          <c:order val="0"/>
          <c:spPr>
            <a:ln w="28575" cap="rnd">
              <a:solidFill>
                <a:schemeClr val="accent4"/>
              </a:solidFill>
              <a:round/>
            </a:ln>
            <a:effectLst/>
          </c:spPr>
          <c:marker>
            <c:symbol val="none"/>
          </c:marker>
          <c:dLbls>
            <c:dLbl>
              <c:idx val="2"/>
              <c:layout>
                <c:manualLayout>
                  <c:x val="0"/>
                  <c:y val="-4.39121756487026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080-4635-9953-D1D5DCEF342C}"/>
                </c:ext>
                <c:ext xmlns:c15="http://schemas.microsoft.com/office/drawing/2012/chart" uri="{CE6537A1-D6FC-4f65-9D91-7224C49458BB}">
                  <c15:layout/>
                </c:ext>
              </c:extLst>
            </c:dLbl>
            <c:dLbl>
              <c:idx val="3"/>
              <c:layout>
                <c:manualLayout>
                  <c:x val="-1.6712256913972601E-2"/>
                  <c:y val="-5.988023952095810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945-9C43-ABC0-CC6BE34469B7}"/>
                </c:ext>
                <c:ext xmlns:c15="http://schemas.microsoft.com/office/drawing/2012/chart" uri="{CE6537A1-D6FC-4f65-9D91-7224C49458BB}">
                  <c15:layout/>
                </c:ext>
              </c:extLst>
            </c:dLbl>
            <c:dLbl>
              <c:idx val="4"/>
              <c:layout>
                <c:manualLayout>
                  <c:x val="-1.3369805531178093E-2"/>
                  <c:y val="-2.794411177644712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945-9C43-ABC0-CC6BE34469B7}"/>
                </c:ext>
                <c:ext xmlns:c15="http://schemas.microsoft.com/office/drawing/2012/chart" uri="{CE6537A1-D6FC-4f65-9D91-7224C49458BB}">
                  <c15:layout/>
                </c:ext>
              </c:extLst>
            </c:dLbl>
            <c:dLbl>
              <c:idx val="5"/>
              <c:layout>
                <c:manualLayout>
                  <c:x val="-8.3561284569862691E-3"/>
                  <c:y val="-2.794411177644712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945-9C43-ABC0-CC6BE34469B7}"/>
                </c:ext>
                <c:ext xmlns:c15="http://schemas.microsoft.com/office/drawing/2012/chart" uri="{CE6537A1-D6FC-4f65-9D91-7224C49458BB}">
                  <c15:layout/>
                </c:ext>
              </c:extLst>
            </c:dLbl>
            <c:dLbl>
              <c:idx val="6"/>
              <c:layout>
                <c:manualLayout>
                  <c:x val="-5.0136770741918231E-3"/>
                  <c:y val="-4.391217564870259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945-9C43-ABC0-CC6BE34469B7}"/>
                </c:ext>
                <c:ext xmlns:c15="http://schemas.microsoft.com/office/drawing/2012/chart" uri="{CE6537A1-D6FC-4f65-9D91-7224C49458BB}">
                  <c15:layout/>
                </c:ext>
              </c:extLst>
            </c:dLbl>
            <c:dLbl>
              <c:idx val="7"/>
              <c:layout>
                <c:manualLayout>
                  <c:x val="-1.16985798397809E-2"/>
                  <c:y val="-3.193612774451097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945-9C43-ABC0-CC6BE34469B7}"/>
                </c:ext>
                <c:ext xmlns:c15="http://schemas.microsoft.com/office/drawing/2012/chart" uri="{CE6537A1-D6FC-4f65-9D91-7224C49458BB}">
                  <c15:layout/>
                </c:ext>
              </c:extLst>
            </c:dLbl>
            <c:dLbl>
              <c:idx val="8"/>
              <c:layout>
                <c:manualLayout>
                  <c:x val="-2.17259339881643E-2"/>
                  <c:y val="-7.984031936127743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945-9C43-ABC0-CC6BE34469B7}"/>
                </c:ext>
                <c:ext xmlns:c15="http://schemas.microsoft.com/office/drawing/2012/chart" uri="{CE6537A1-D6FC-4f65-9D91-7224C49458BB}">
                  <c15:layout/>
                </c:ext>
              </c:extLst>
            </c:dLbl>
            <c:dLbl>
              <c:idx val="9"/>
              <c:layout>
                <c:manualLayout>
                  <c:x val="-8.3561284569862691E-3"/>
                  <c:y val="-2.395209580838323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8945-9C43-ABC0-CC6BE34469B7}"/>
                </c:ext>
                <c:ext xmlns:c15="http://schemas.microsoft.com/office/drawing/2012/chart" uri="{CE6537A1-D6FC-4f65-9D91-7224C49458BB}">
                  <c15:layout/>
                </c:ext>
              </c:extLst>
            </c:dLbl>
            <c:dLbl>
              <c:idx val="10"/>
              <c:layout>
                <c:manualLayout>
                  <c:x val="-2.17259339881643E-2"/>
                  <c:y val="-5.189620758483037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8945-9C43-ABC0-CC6BE34469B7}"/>
                </c:ext>
                <c:ext xmlns:c15="http://schemas.microsoft.com/office/drawing/2012/chart" uri="{CE6537A1-D6FC-4f65-9D91-7224C49458BB}">
                  <c15:layout/>
                </c:ext>
              </c:extLst>
            </c:dLbl>
            <c:dLbl>
              <c:idx val="11"/>
              <c:layout>
                <c:manualLayout>
                  <c:x val="-1.5041031222575408E-2"/>
                  <c:y val="-7.984031936127744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080-4635-9953-D1D5DCEF342C}"/>
                </c:ext>
                <c:ext xmlns:c15="http://schemas.microsoft.com/office/drawing/2012/chart" uri="{CE6537A1-D6FC-4f65-9D91-7224C49458BB}">
                  <c15:layout/>
                </c:ext>
              </c:extLst>
            </c:dLbl>
            <c:dLbl>
              <c:idx val="12"/>
              <c:layout>
                <c:manualLayout>
                  <c:x val="-2.1725933988164425E-2"/>
                  <c:y val="-7.584830339321364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8945-9C43-ABC0-CC6BE34469B7}"/>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solidFill>
                      <a:round/>
                    </a:ln>
                    <a:effectLst/>
                  </c:spPr>
                </c15:leaderLines>
              </c:ext>
            </c:extLst>
          </c:dLbls>
          <c:cat>
            <c:numRef>
              <c:f>[Book1.xlsx]Sheet1!$D$49:$D$61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[Book1.xlsx]Sheet1!$E$49:$E$61</c:f>
              <c:numCache>
                <c:formatCode>0%</c:formatCode>
                <c:ptCount val="13"/>
                <c:pt idx="0">
                  <c:v>0.49</c:v>
                </c:pt>
                <c:pt idx="1">
                  <c:v>0.56999999999999995</c:v>
                </c:pt>
                <c:pt idx="2">
                  <c:v>0.5</c:v>
                </c:pt>
                <c:pt idx="3">
                  <c:v>0.48</c:v>
                </c:pt>
                <c:pt idx="4">
                  <c:v>0.51</c:v>
                </c:pt>
                <c:pt idx="5">
                  <c:v>0.51</c:v>
                </c:pt>
                <c:pt idx="6">
                  <c:v>0.51</c:v>
                </c:pt>
                <c:pt idx="7">
                  <c:v>0.53</c:v>
                </c:pt>
                <c:pt idx="8">
                  <c:v>0.47</c:v>
                </c:pt>
                <c:pt idx="9">
                  <c:v>0.49</c:v>
                </c:pt>
                <c:pt idx="10">
                  <c:v>0.41</c:v>
                </c:pt>
                <c:pt idx="11">
                  <c:v>0.3</c:v>
                </c:pt>
                <c:pt idx="12">
                  <c:v>0.24</c:v>
                </c:pt>
              </c:numCache>
            </c:numRef>
          </c:val>
          <c:smooth val="0"/>
          <c:extLst xmlns:c16r2="http://schemas.microsoft.com/office/drawing/2015/06/chart">
            <c:ext xmlns:c16="http://schemas.microsoft.com/office/drawing/2014/chart" uri="{C3380CC4-5D6E-409C-BE32-E72D297353CC}">
              <c16:uniqueId val="{0000000B-8945-9C43-ABC0-CC6BE34469B7}"/>
            </c:ext>
          </c:extLst>
        </c:ser>
        <c:dLbls>
          <c:showLegendKey val="0"/>
          <c:showVal val="0"/>
          <c:showCatName val="0"/>
          <c:showSerName val="0"/>
          <c:showPercent val="0"/>
          <c:showBubbleSize val="0"/>
        </c:dLbls>
        <c:smooth val="0"/>
        <c:axId val="1372808016"/>
        <c:axId val="1372806928"/>
      </c:lineChart>
      <c:catAx>
        <c:axId val="1372808016"/>
        <c:scaling>
          <c:orientation val="minMax"/>
        </c:scaling>
        <c:delete val="1"/>
        <c:axPos val="b"/>
        <c:numFmt formatCode="General" sourceLinked="1"/>
        <c:majorTickMark val="none"/>
        <c:minorTickMark val="none"/>
        <c:tickLblPos val="nextTo"/>
        <c:crossAx val="1372806928"/>
        <c:crosses val="autoZero"/>
        <c:auto val="1"/>
        <c:lblAlgn val="ctr"/>
        <c:lblOffset val="100"/>
        <c:noMultiLvlLbl val="0"/>
      </c:catAx>
      <c:valAx>
        <c:axId val="1372806928"/>
        <c:scaling>
          <c:orientation val="minMax"/>
        </c:scaling>
        <c:delete val="1"/>
        <c:axPos val="l"/>
        <c:numFmt formatCode="0%" sourceLinked="1"/>
        <c:majorTickMark val="none"/>
        <c:minorTickMark val="none"/>
        <c:tickLblPos val="nextTo"/>
        <c:crossAx val="1372808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4098250218722661"/>
          <c:y val="0.16634587343248761"/>
          <c:w val="0.71712357830271201"/>
          <c:h val="0.7714373680219585"/>
        </c:manualLayout>
      </c:layout>
      <c:barChart>
        <c:barDir val="bar"/>
        <c:grouping val="clustered"/>
        <c:varyColors val="0"/>
        <c:ser>
          <c:idx val="0"/>
          <c:order val="0"/>
          <c:spP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0800000" scaled="1"/>
              <a:tileRect/>
            </a:gradFill>
            <a:ln>
              <a:noFill/>
            </a:ln>
            <a:effectLst/>
          </c:spPr>
          <c:invertIfNegative val="0"/>
          <c:dPt>
            <c:idx val="4"/>
            <c:invertIfNegative val="0"/>
            <c:bubble3D val="0"/>
            <c:spP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0800000" scaled="1"/>
                <a:tileRect/>
              </a:gradFill>
              <a:ln>
                <a:noFill/>
              </a:ln>
              <a:effectLst/>
            </c:spPr>
            <c:extLst xmlns:c16r2="http://schemas.microsoft.com/office/drawing/2015/06/chart">
              <c:ext xmlns:c16="http://schemas.microsoft.com/office/drawing/2014/chart" uri="{C3380CC4-5D6E-409C-BE32-E72D297353CC}">
                <c16:uniqueId val="{00000002-3688-4B34-BF6B-CD6E5FF8B64D}"/>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layout/>
                <c15:showLeaderLines val="0"/>
              </c:ext>
            </c:extLst>
          </c:dLbls>
          <c:cat>
            <c:strRef>
              <c:f>Sheet1!$A$1:$A$12</c:f>
              <c:strCache>
                <c:ptCount val="12"/>
                <c:pt idx="0">
                  <c:v>Cured</c:v>
                </c:pt>
                <c:pt idx="1">
                  <c:v>Tested for SVR</c:v>
                </c:pt>
                <c:pt idx="2">
                  <c:v>Eligible for SVR</c:v>
                </c:pt>
                <c:pt idx="3">
                  <c:v>Completed Treatment</c:v>
                </c:pt>
                <c:pt idx="4">
                  <c:v>Initiated HCV Treatment</c:v>
                </c:pt>
                <c:pt idx="5">
                  <c:v>Authorized to Begin Treatment</c:v>
                </c:pt>
                <c:pt idx="6">
                  <c:v>Case Reviewed by Committee</c:v>
                </c:pt>
                <c:pt idx="7">
                  <c:v>Completed Work-up (Enrolled)</c:v>
                </c:pt>
                <c:pt idx="8">
                  <c:v>HCV Confirmed Chronic Infection</c:v>
                </c:pt>
                <c:pt idx="9">
                  <c:v>HCV Confirmatory Testing  </c:v>
                </c:pt>
                <c:pt idx="10">
                  <c:v>Positive Anti- HCV Test (Age ≥12)*</c:v>
                </c:pt>
                <c:pt idx="11">
                  <c:v>Positive Anti- HCV Test (Total)*</c:v>
                </c:pt>
              </c:strCache>
            </c:strRef>
          </c:cat>
          <c:val>
            <c:numRef>
              <c:f>Sheet1!$B$1:$B$12</c:f>
              <c:numCache>
                <c:formatCode>#,##0</c:formatCode>
                <c:ptCount val="12"/>
                <c:pt idx="0">
                  <c:v>34805</c:v>
                </c:pt>
                <c:pt idx="1">
                  <c:v>35427</c:v>
                </c:pt>
                <c:pt idx="2">
                  <c:v>47162</c:v>
                </c:pt>
                <c:pt idx="3">
                  <c:v>49853</c:v>
                </c:pt>
                <c:pt idx="4">
                  <c:v>53393</c:v>
                </c:pt>
                <c:pt idx="5">
                  <c:v>54589</c:v>
                </c:pt>
                <c:pt idx="6">
                  <c:v>54649</c:v>
                </c:pt>
                <c:pt idx="7">
                  <c:v>54858</c:v>
                </c:pt>
                <c:pt idx="8">
                  <c:v>68010</c:v>
                </c:pt>
                <c:pt idx="9">
                  <c:v>79819</c:v>
                </c:pt>
                <c:pt idx="10">
                  <c:v>107002</c:v>
                </c:pt>
                <c:pt idx="11">
                  <c:v>108747</c:v>
                </c:pt>
              </c:numCache>
            </c:numRef>
          </c:val>
          <c:extLst xmlns:c16r2="http://schemas.microsoft.com/office/drawing/2015/06/chart">
            <c:ext xmlns:c16="http://schemas.microsoft.com/office/drawing/2014/chart" uri="{C3380CC4-5D6E-409C-BE32-E72D297353CC}">
              <c16:uniqueId val="{00000000-6002-4A75-B573-9ACD225ED86F}"/>
            </c:ext>
          </c:extLst>
        </c:ser>
        <c:dLbls>
          <c:showLegendKey val="0"/>
          <c:showVal val="0"/>
          <c:showCatName val="0"/>
          <c:showSerName val="0"/>
          <c:showPercent val="0"/>
          <c:showBubbleSize val="0"/>
        </c:dLbls>
        <c:gapWidth val="100"/>
        <c:axId val="1433973360"/>
        <c:axId val="1433976080"/>
      </c:barChart>
      <c:catAx>
        <c:axId val="143397336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1" i="0" u="none" strike="noStrike" kern="1200" cap="none" spc="0" normalizeH="0" baseline="0">
                <a:solidFill>
                  <a:schemeClr val="tx1"/>
                </a:solidFill>
                <a:latin typeface="+mn-lt"/>
                <a:ea typeface="+mn-ea"/>
                <a:cs typeface="+mn-cs"/>
              </a:defRPr>
            </a:pPr>
            <a:endParaRPr lang="en-US"/>
          </a:p>
        </c:txPr>
        <c:crossAx val="1433976080"/>
        <c:crosses val="autoZero"/>
        <c:auto val="1"/>
        <c:lblAlgn val="ctr"/>
        <c:lblOffset val="100"/>
        <c:noMultiLvlLbl val="0"/>
      </c:catAx>
      <c:valAx>
        <c:axId val="1433976080"/>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1433973360"/>
        <c:crosses val="autoZero"/>
        <c:crossBetween val="between"/>
      </c:valAx>
      <c:spPr>
        <a:solidFill>
          <a:schemeClr val="bg1"/>
        </a:solidFill>
        <a:ln>
          <a:solidFill>
            <a:schemeClr val="accent1">
              <a:lumMod val="50000"/>
              <a:alpha val="89000"/>
            </a:schemeClr>
          </a:solidFill>
        </a:ln>
        <a:effectLst/>
      </c:spPr>
    </c:plotArea>
    <c:plotVisOnly val="1"/>
    <c:dispBlanksAs val="gap"/>
    <c:showDLblsOverMax val="0"/>
  </c:chart>
  <c:spPr>
    <a:noFill/>
    <a:ln w="9525" cap="flat" cmpd="sng" algn="ctr">
      <a:noFill/>
      <a:round/>
    </a:ln>
    <a:effectLst/>
  </c:spPr>
  <c:txPr>
    <a:bodyPr/>
    <a:lstStyle/>
    <a:p>
      <a:pPr algn="just">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Number of enrolled patients</c:v>
                </c:pt>
              </c:strCache>
            </c:strRef>
          </c:tx>
          <c:spPr>
            <a:solidFill>
              <a:schemeClr val="accent1"/>
            </a:solidFill>
            <a:ln>
              <a:noFill/>
            </a:ln>
            <a:effectLst/>
          </c:spPr>
          <c:invertIfNegative val="0"/>
          <c:dLbls>
            <c:spPr>
              <a:noFill/>
              <a:ln>
                <a:noFill/>
              </a:ln>
              <a:effectLst/>
            </c:spPr>
            <c:txPr>
              <a:bodyPr rot="-5400000" spcFirstLastPara="1" vertOverflow="overflow" horzOverflow="overflow" vert="horz" wrap="square" lIns="180000" tIns="36000" rIns="1440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Apr-June 15</c:v>
                </c:pt>
                <c:pt idx="1">
                  <c:v>July-Sep 15</c:v>
                </c:pt>
                <c:pt idx="2">
                  <c:v>Oct-Dec 15</c:v>
                </c:pt>
                <c:pt idx="3">
                  <c:v>Jan-Mar 16</c:v>
                </c:pt>
                <c:pt idx="4">
                  <c:v>Apr-June 16</c:v>
                </c:pt>
                <c:pt idx="5">
                  <c:v>July-Sep 16</c:v>
                </c:pt>
                <c:pt idx="6">
                  <c:v>Oct-Dec 16</c:v>
                </c:pt>
                <c:pt idx="7">
                  <c:v>Jan-Mar 17</c:v>
                </c:pt>
                <c:pt idx="8">
                  <c:v>Apr-June 17</c:v>
                </c:pt>
                <c:pt idx="9">
                  <c:v>July-Sep 17</c:v>
                </c:pt>
                <c:pt idx="10">
                  <c:v>Oct-Dec 17</c:v>
                </c:pt>
                <c:pt idx="11">
                  <c:v>Jan-Mar 18</c:v>
                </c:pt>
                <c:pt idx="12">
                  <c:v>Apr-June 18</c:v>
                </c:pt>
                <c:pt idx="13">
                  <c:v>July-Sep 18</c:v>
                </c:pt>
                <c:pt idx="14">
                  <c:v>Oct-Dec 18</c:v>
                </c:pt>
                <c:pt idx="15">
                  <c:v>Jan-Mar 19</c:v>
                </c:pt>
                <c:pt idx="16">
                  <c:v>Apr-June 19</c:v>
                </c:pt>
                <c:pt idx="17">
                  <c:v>July-Sep 19</c:v>
                </c:pt>
                <c:pt idx="18">
                  <c:v>Oct-Dec 19</c:v>
                </c:pt>
                <c:pt idx="19">
                  <c:v>Jan-Mar 20</c:v>
                </c:pt>
                <c:pt idx="20">
                  <c:v>Apr-June 20</c:v>
                </c:pt>
                <c:pt idx="21">
                  <c:v>July-Sep 20</c:v>
                </c:pt>
                <c:pt idx="22">
                  <c:v>Oct-Dec 20</c:v>
                </c:pt>
              </c:strCache>
            </c:strRef>
          </c:cat>
          <c:val>
            <c:numRef>
              <c:f>Sheet1!$B$2:$B$24</c:f>
              <c:numCache>
                <c:formatCode>General</c:formatCode>
                <c:ptCount val="23"/>
                <c:pt idx="0">
                  <c:v>860</c:v>
                </c:pt>
                <c:pt idx="1">
                  <c:v>2413</c:v>
                </c:pt>
                <c:pt idx="2">
                  <c:v>2665</c:v>
                </c:pt>
                <c:pt idx="3">
                  <c:v>1162</c:v>
                </c:pt>
                <c:pt idx="4">
                  <c:v>3320</c:v>
                </c:pt>
                <c:pt idx="5">
                  <c:v>9155</c:v>
                </c:pt>
                <c:pt idx="6">
                  <c:v>8019</c:v>
                </c:pt>
                <c:pt idx="7">
                  <c:v>4814</c:v>
                </c:pt>
                <c:pt idx="8">
                  <c:v>3781</c:v>
                </c:pt>
                <c:pt idx="9">
                  <c:v>3206</c:v>
                </c:pt>
                <c:pt idx="10">
                  <c:v>2995</c:v>
                </c:pt>
                <c:pt idx="11">
                  <c:v>2951</c:v>
                </c:pt>
                <c:pt idx="12">
                  <c:v>2056</c:v>
                </c:pt>
                <c:pt idx="13">
                  <c:v>2597</c:v>
                </c:pt>
                <c:pt idx="14">
                  <c:v>2601</c:v>
                </c:pt>
              </c:numCache>
            </c:numRef>
          </c:val>
          <c:extLst xmlns:c16r2="http://schemas.microsoft.com/office/drawing/2015/06/chart">
            <c:ext xmlns:c16="http://schemas.microsoft.com/office/drawing/2014/chart" uri="{C3380CC4-5D6E-409C-BE32-E72D297353CC}">
              <c16:uniqueId val="{00000000-C601-486B-B46E-67CBF31367AE}"/>
            </c:ext>
          </c:extLst>
        </c:ser>
        <c:dLbls>
          <c:showLegendKey val="0"/>
          <c:showVal val="0"/>
          <c:showCatName val="0"/>
          <c:showSerName val="0"/>
          <c:showPercent val="0"/>
          <c:showBubbleSize val="0"/>
        </c:dLbls>
        <c:gapWidth val="219"/>
        <c:axId val="1433974448"/>
        <c:axId val="1433977168"/>
      </c:barChart>
      <c:lineChart>
        <c:grouping val="standard"/>
        <c:varyColors val="0"/>
        <c:ser>
          <c:idx val="1"/>
          <c:order val="1"/>
          <c:tx>
            <c:strRef>
              <c:f>Sheet1!$C$1</c:f>
              <c:strCache>
                <c:ptCount val="1"/>
                <c:pt idx="0">
                  <c:v>Cummulative number of enrolled patients</c:v>
                </c:pt>
              </c:strCache>
            </c:strRef>
          </c:tx>
          <c:spPr>
            <a:ln w="28575" cap="rnd">
              <a:solidFill>
                <a:schemeClr val="accent2"/>
              </a:solidFill>
              <a:round/>
            </a:ln>
            <a:effectLst/>
          </c:spPr>
          <c:marker>
            <c:symbol val="none"/>
          </c:marker>
          <c:trendline>
            <c:name>Prognosis</c:name>
            <c:spPr>
              <a:ln w="19050" cap="rnd">
                <a:solidFill>
                  <a:schemeClr val="accent2"/>
                </a:solidFill>
                <a:prstDash val="sysDot"/>
              </a:ln>
              <a:effectLst/>
            </c:spPr>
            <c:trendlineType val="movingAvg"/>
            <c:period val="2"/>
            <c:dispRSqr val="0"/>
            <c:dispEq val="0"/>
          </c:trendline>
          <c:cat>
            <c:strRef>
              <c:f>Sheet1!$A$2:$A$24</c:f>
              <c:strCache>
                <c:ptCount val="23"/>
                <c:pt idx="0">
                  <c:v>Apr-June 15</c:v>
                </c:pt>
                <c:pt idx="1">
                  <c:v>July-Sep 15</c:v>
                </c:pt>
                <c:pt idx="2">
                  <c:v>Oct-Dec 15</c:v>
                </c:pt>
                <c:pt idx="3">
                  <c:v>Jan-Mar 16</c:v>
                </c:pt>
                <c:pt idx="4">
                  <c:v>Apr-June 16</c:v>
                </c:pt>
                <c:pt idx="5">
                  <c:v>July-Sep 16</c:v>
                </c:pt>
                <c:pt idx="6">
                  <c:v>Oct-Dec 16</c:v>
                </c:pt>
                <c:pt idx="7">
                  <c:v>Jan-Mar 17</c:v>
                </c:pt>
                <c:pt idx="8">
                  <c:v>Apr-June 17</c:v>
                </c:pt>
                <c:pt idx="9">
                  <c:v>July-Sep 17</c:v>
                </c:pt>
                <c:pt idx="10">
                  <c:v>Oct-Dec 17</c:v>
                </c:pt>
                <c:pt idx="11">
                  <c:v>Jan-Mar 18</c:v>
                </c:pt>
                <c:pt idx="12">
                  <c:v>Apr-June 18</c:v>
                </c:pt>
                <c:pt idx="13">
                  <c:v>July-Sep 18</c:v>
                </c:pt>
                <c:pt idx="14">
                  <c:v>Oct-Dec 18</c:v>
                </c:pt>
                <c:pt idx="15">
                  <c:v>Jan-Mar 19</c:v>
                </c:pt>
                <c:pt idx="16">
                  <c:v>Apr-June 19</c:v>
                </c:pt>
                <c:pt idx="17">
                  <c:v>July-Sep 19</c:v>
                </c:pt>
                <c:pt idx="18">
                  <c:v>Oct-Dec 19</c:v>
                </c:pt>
                <c:pt idx="19">
                  <c:v>Jan-Mar 20</c:v>
                </c:pt>
                <c:pt idx="20">
                  <c:v>Apr-June 20</c:v>
                </c:pt>
                <c:pt idx="21">
                  <c:v>July-Sep 20</c:v>
                </c:pt>
                <c:pt idx="22">
                  <c:v>Oct-Dec 20</c:v>
                </c:pt>
              </c:strCache>
            </c:strRef>
          </c:cat>
          <c:val>
            <c:numRef>
              <c:f>Sheet1!$C$2:$C$24</c:f>
              <c:numCache>
                <c:formatCode>General</c:formatCode>
                <c:ptCount val="23"/>
                <c:pt idx="0">
                  <c:v>860</c:v>
                </c:pt>
                <c:pt idx="1">
                  <c:v>3273</c:v>
                </c:pt>
                <c:pt idx="2">
                  <c:v>5938</c:v>
                </c:pt>
                <c:pt idx="3">
                  <c:v>7100</c:v>
                </c:pt>
                <c:pt idx="4">
                  <c:v>10420</c:v>
                </c:pt>
                <c:pt idx="5">
                  <c:v>19575</c:v>
                </c:pt>
                <c:pt idx="6">
                  <c:v>27594</c:v>
                </c:pt>
                <c:pt idx="7">
                  <c:v>32408</c:v>
                </c:pt>
                <c:pt idx="8">
                  <c:v>36189</c:v>
                </c:pt>
                <c:pt idx="9">
                  <c:v>39395</c:v>
                </c:pt>
                <c:pt idx="10">
                  <c:v>42390</c:v>
                </c:pt>
                <c:pt idx="11">
                  <c:v>45341</c:v>
                </c:pt>
                <c:pt idx="12">
                  <c:v>47397</c:v>
                </c:pt>
                <c:pt idx="13">
                  <c:v>49994</c:v>
                </c:pt>
                <c:pt idx="14">
                  <c:v>52595</c:v>
                </c:pt>
                <c:pt idx="22">
                  <c:v>130000</c:v>
                </c:pt>
              </c:numCache>
            </c:numRef>
          </c:val>
          <c:smooth val="0"/>
          <c:extLst xmlns:c16r2="http://schemas.microsoft.com/office/drawing/2015/06/chart">
            <c:ext xmlns:c16="http://schemas.microsoft.com/office/drawing/2014/chart" uri="{C3380CC4-5D6E-409C-BE32-E72D297353CC}">
              <c16:uniqueId val="{00000001-C601-486B-B46E-67CBF31367AE}"/>
            </c:ext>
          </c:extLst>
        </c:ser>
        <c:dLbls>
          <c:showLegendKey val="0"/>
          <c:showVal val="0"/>
          <c:showCatName val="0"/>
          <c:showSerName val="0"/>
          <c:showPercent val="0"/>
          <c:showBubbleSize val="0"/>
        </c:dLbls>
        <c:marker val="1"/>
        <c:smooth val="0"/>
        <c:axId val="1433974448"/>
        <c:axId val="1433977168"/>
      </c:lineChart>
      <c:catAx>
        <c:axId val="1433974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33977168"/>
        <c:crosses val="autoZero"/>
        <c:auto val="1"/>
        <c:lblAlgn val="ctr"/>
        <c:lblOffset val="100"/>
        <c:noMultiLvlLbl val="0"/>
      </c:catAx>
      <c:valAx>
        <c:axId val="1433977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33974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7">
  <a:schemeClr val="accent4"/>
</cs:colorStyle>
</file>

<file path=ppt/charts/colors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8B1584-E9D5-4E63-995E-7D5762DDF4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ka-GE"/>
        </a:p>
      </dgm:t>
    </dgm:pt>
    <dgm:pt modelId="{B5E98D89-CC0B-4678-91F6-49D18B458D9C}">
      <dgm:prSet phldrT="[Text]" custT="1"/>
      <dgm:spPr>
        <a:solidFill>
          <a:schemeClr val="accent2"/>
        </a:solidFill>
      </dgm:spPr>
      <dgm:t>
        <a:bodyPr/>
        <a:lstStyle/>
        <a:p>
          <a:r>
            <a:rPr lang="en-GB" sz="1400" dirty="0"/>
            <a:t>Promote advocacy, awareness and </a:t>
          </a:r>
          <a:r>
            <a:rPr lang="en-US" sz="1400" dirty="0"/>
            <a:t>education, and partnerships for HCV associated </a:t>
          </a:r>
          <a:r>
            <a:rPr lang="en-GB" sz="1400" dirty="0"/>
            <a:t>resource mobilization</a:t>
          </a:r>
          <a:endParaRPr lang="ka-GE" sz="1400" dirty="0"/>
        </a:p>
      </dgm:t>
    </dgm:pt>
    <dgm:pt modelId="{C8564A05-4026-4032-B561-9B01BF686F9B}" type="parTrans" cxnId="{446A590E-03C2-474B-A94D-74F8F44A86D8}">
      <dgm:prSet/>
      <dgm:spPr/>
      <dgm:t>
        <a:bodyPr/>
        <a:lstStyle/>
        <a:p>
          <a:endParaRPr lang="ka-GE" sz="1400"/>
        </a:p>
      </dgm:t>
    </dgm:pt>
    <dgm:pt modelId="{0CA4CA67-B774-40A4-8AF6-7224F044F156}" type="sibTrans" cxnId="{446A590E-03C2-474B-A94D-74F8F44A86D8}">
      <dgm:prSet/>
      <dgm:spPr/>
      <dgm:t>
        <a:bodyPr/>
        <a:lstStyle/>
        <a:p>
          <a:endParaRPr lang="ka-GE" sz="1400"/>
        </a:p>
      </dgm:t>
    </dgm:pt>
    <dgm:pt modelId="{67208C14-0A51-41B1-B8AE-924CD1EA6CED}">
      <dgm:prSet phldrT="[Text]" custT="1"/>
      <dgm:spPr>
        <a:solidFill>
          <a:schemeClr val="accent3"/>
        </a:solidFill>
      </dgm:spPr>
      <dgm:t>
        <a:bodyPr/>
        <a:lstStyle/>
        <a:p>
          <a:r>
            <a:rPr lang="en-GB" sz="1800" dirty="0"/>
            <a:t>Prevent HCV transmission</a:t>
          </a:r>
          <a:endParaRPr lang="ka-GE" sz="1800" dirty="0"/>
        </a:p>
      </dgm:t>
    </dgm:pt>
    <dgm:pt modelId="{F254FFBA-4E49-438B-9EC0-C5D68F78B712}" type="parTrans" cxnId="{588ED0FA-7C7E-4BC3-B14B-4675E8E7366F}">
      <dgm:prSet/>
      <dgm:spPr/>
      <dgm:t>
        <a:bodyPr/>
        <a:lstStyle/>
        <a:p>
          <a:endParaRPr lang="ka-GE" sz="1400"/>
        </a:p>
      </dgm:t>
    </dgm:pt>
    <dgm:pt modelId="{8FF53A88-B35A-43FA-AEDA-4E745A30AF3B}" type="sibTrans" cxnId="{588ED0FA-7C7E-4BC3-B14B-4675E8E7366F}">
      <dgm:prSet/>
      <dgm:spPr/>
      <dgm:t>
        <a:bodyPr/>
        <a:lstStyle/>
        <a:p>
          <a:endParaRPr lang="ka-GE" sz="1400"/>
        </a:p>
      </dgm:t>
    </dgm:pt>
    <dgm:pt modelId="{6BC3A7A1-E44E-4A7D-BBBF-D2440C7F6E79}">
      <dgm:prSet phldrT="[Text]" custT="1"/>
      <dgm:spPr>
        <a:solidFill>
          <a:schemeClr val="accent5"/>
        </a:solidFill>
      </dgm:spPr>
      <dgm:t>
        <a:bodyPr/>
        <a:lstStyle/>
        <a:p>
          <a:r>
            <a:rPr lang="en-US" sz="1800" dirty="0"/>
            <a:t>Identify </a:t>
          </a:r>
          <a:r>
            <a:rPr lang="en-US" sz="1800" dirty="0" smtClean="0"/>
            <a:t>persons infected </a:t>
          </a:r>
          <a:r>
            <a:rPr lang="en-US" sz="1800" dirty="0"/>
            <a:t>with HCV</a:t>
          </a:r>
          <a:endParaRPr lang="ka-GE" sz="1800" dirty="0"/>
        </a:p>
      </dgm:t>
    </dgm:pt>
    <dgm:pt modelId="{89BF1086-16CD-43A7-9290-EEE57CDC58B9}" type="parTrans" cxnId="{A135D141-9935-4228-B459-3C714D56034D}">
      <dgm:prSet/>
      <dgm:spPr/>
      <dgm:t>
        <a:bodyPr/>
        <a:lstStyle/>
        <a:p>
          <a:endParaRPr lang="ka-GE" sz="1400"/>
        </a:p>
      </dgm:t>
    </dgm:pt>
    <dgm:pt modelId="{9C4E64E2-E8F2-4225-B4BE-AF7751232820}" type="sibTrans" cxnId="{A135D141-9935-4228-B459-3C714D56034D}">
      <dgm:prSet/>
      <dgm:spPr/>
      <dgm:t>
        <a:bodyPr/>
        <a:lstStyle/>
        <a:p>
          <a:endParaRPr lang="ka-GE" sz="1400"/>
        </a:p>
      </dgm:t>
    </dgm:pt>
    <dgm:pt modelId="{7875AAE6-FB61-4792-A58B-1089DA3FC329}">
      <dgm:prSet custT="1"/>
      <dgm:spPr>
        <a:solidFill>
          <a:schemeClr val="accent6"/>
        </a:solidFill>
      </dgm:spPr>
      <dgm:t>
        <a:bodyPr/>
        <a:lstStyle/>
        <a:p>
          <a:r>
            <a:rPr lang="en-GB" sz="1800" dirty="0"/>
            <a:t>Improve HCV </a:t>
          </a:r>
          <a:r>
            <a:rPr lang="en-GB" sz="1800" dirty="0" smtClean="0"/>
            <a:t>laboratory diagnostics</a:t>
          </a:r>
          <a:endParaRPr lang="ka-GE" sz="1800" dirty="0"/>
        </a:p>
      </dgm:t>
    </dgm:pt>
    <dgm:pt modelId="{73035D02-0F7F-4269-BAE0-5EB8F38FD141}" type="parTrans" cxnId="{B07B38C8-3321-41B0-8503-38B947CE3B24}">
      <dgm:prSet/>
      <dgm:spPr/>
      <dgm:t>
        <a:bodyPr/>
        <a:lstStyle/>
        <a:p>
          <a:endParaRPr lang="ka-GE" sz="1400"/>
        </a:p>
      </dgm:t>
    </dgm:pt>
    <dgm:pt modelId="{AE99839E-CFBA-48C5-9148-EED4233196A3}" type="sibTrans" cxnId="{B07B38C8-3321-41B0-8503-38B947CE3B24}">
      <dgm:prSet/>
      <dgm:spPr/>
      <dgm:t>
        <a:bodyPr/>
        <a:lstStyle/>
        <a:p>
          <a:endParaRPr lang="ka-GE" sz="1400"/>
        </a:p>
      </dgm:t>
    </dgm:pt>
    <dgm:pt modelId="{8AFF682F-707D-463C-AFC7-0F431B0E6ACF}">
      <dgm:prSet custT="1"/>
      <dgm:spPr>
        <a:solidFill>
          <a:schemeClr val="tx2">
            <a:lumMod val="50000"/>
          </a:schemeClr>
        </a:solidFill>
      </dgm:spPr>
      <dgm:t>
        <a:bodyPr/>
        <a:lstStyle/>
        <a:p>
          <a:r>
            <a:rPr lang="en-GB" sz="1800" dirty="0"/>
            <a:t>Improve HCV Surveillance</a:t>
          </a:r>
          <a:endParaRPr lang="ka-GE" sz="1800" dirty="0"/>
        </a:p>
      </dgm:t>
    </dgm:pt>
    <dgm:pt modelId="{61D32D1B-0959-491A-A0E6-98ADD28FDC9D}" type="parTrans" cxnId="{5CF38E4B-BE92-409F-9A03-7A1B4FC8E96B}">
      <dgm:prSet/>
      <dgm:spPr/>
      <dgm:t>
        <a:bodyPr/>
        <a:lstStyle/>
        <a:p>
          <a:endParaRPr lang="ka-GE" sz="1400"/>
        </a:p>
      </dgm:t>
    </dgm:pt>
    <dgm:pt modelId="{7968E20B-5FB8-4218-8066-CDB63B82C9B8}" type="sibTrans" cxnId="{5CF38E4B-BE92-409F-9A03-7A1B4FC8E96B}">
      <dgm:prSet/>
      <dgm:spPr/>
      <dgm:t>
        <a:bodyPr/>
        <a:lstStyle/>
        <a:p>
          <a:endParaRPr lang="ka-GE" sz="1400"/>
        </a:p>
      </dgm:t>
    </dgm:pt>
    <dgm:pt modelId="{713E7C88-D0AA-46E9-A7BD-D975F86E0C8D}">
      <dgm:prSet custT="1"/>
      <dgm:spPr>
        <a:solidFill>
          <a:schemeClr val="tx2">
            <a:lumMod val="60000"/>
            <a:lumOff val="40000"/>
          </a:schemeClr>
        </a:solidFill>
      </dgm:spPr>
      <dgm:t>
        <a:bodyPr/>
        <a:lstStyle/>
        <a:p>
          <a:r>
            <a:rPr lang="en-US" sz="1800" dirty="0"/>
            <a:t>Provide HCV </a:t>
          </a:r>
          <a:r>
            <a:rPr lang="en-US" sz="1800" dirty="0" smtClean="0"/>
            <a:t>care </a:t>
          </a:r>
          <a:r>
            <a:rPr lang="en-US" sz="1800" dirty="0"/>
            <a:t>and </a:t>
          </a:r>
          <a:r>
            <a:rPr lang="en-US" sz="1800" dirty="0" smtClean="0"/>
            <a:t>treatment</a:t>
          </a:r>
          <a:endParaRPr lang="ka-GE" sz="1800" dirty="0"/>
        </a:p>
      </dgm:t>
    </dgm:pt>
    <dgm:pt modelId="{1358BB85-FA67-4D01-B237-3A21ABA00CFA}" type="parTrans" cxnId="{03CB155A-3BC0-443D-8572-236962695DF3}">
      <dgm:prSet/>
      <dgm:spPr/>
      <dgm:t>
        <a:bodyPr/>
        <a:lstStyle/>
        <a:p>
          <a:endParaRPr lang="ka-GE" sz="1400"/>
        </a:p>
      </dgm:t>
    </dgm:pt>
    <dgm:pt modelId="{735E7573-0B0B-44BA-A5FB-181255134242}" type="sibTrans" cxnId="{03CB155A-3BC0-443D-8572-236962695DF3}">
      <dgm:prSet/>
      <dgm:spPr/>
      <dgm:t>
        <a:bodyPr/>
        <a:lstStyle/>
        <a:p>
          <a:endParaRPr lang="ka-GE" sz="1400"/>
        </a:p>
      </dgm:t>
    </dgm:pt>
    <dgm:pt modelId="{345A4BFA-8B7A-4BF5-9367-CF2ED92426B9}" type="pres">
      <dgm:prSet presAssocID="{3C8B1584-E9D5-4E63-995E-7D5762DDF4CF}" presName="Name0" presStyleCnt="0">
        <dgm:presLayoutVars>
          <dgm:dir/>
          <dgm:animLvl val="lvl"/>
          <dgm:resizeHandles val="exact"/>
        </dgm:presLayoutVars>
      </dgm:prSet>
      <dgm:spPr/>
      <dgm:t>
        <a:bodyPr/>
        <a:lstStyle/>
        <a:p>
          <a:endParaRPr lang="en-US"/>
        </a:p>
      </dgm:t>
    </dgm:pt>
    <dgm:pt modelId="{946D0235-C1EC-4B87-9D52-3AFB8D3631F0}" type="pres">
      <dgm:prSet presAssocID="{B5E98D89-CC0B-4678-91F6-49D18B458D9C}" presName="linNode" presStyleCnt="0"/>
      <dgm:spPr/>
    </dgm:pt>
    <dgm:pt modelId="{1B7753D2-64D8-46FA-B67D-38E4E21E6834}" type="pres">
      <dgm:prSet presAssocID="{B5E98D89-CC0B-4678-91F6-49D18B458D9C}" presName="parentText" presStyleLbl="node1" presStyleIdx="0" presStyleCnt="6" custScaleX="271196">
        <dgm:presLayoutVars>
          <dgm:chMax val="1"/>
          <dgm:bulletEnabled val="1"/>
        </dgm:presLayoutVars>
      </dgm:prSet>
      <dgm:spPr/>
      <dgm:t>
        <a:bodyPr/>
        <a:lstStyle/>
        <a:p>
          <a:endParaRPr lang="en-US"/>
        </a:p>
      </dgm:t>
    </dgm:pt>
    <dgm:pt modelId="{C1D307B2-34B4-49DD-ACD7-14EB1546384B}" type="pres">
      <dgm:prSet presAssocID="{0CA4CA67-B774-40A4-8AF6-7224F044F156}" presName="sp" presStyleCnt="0"/>
      <dgm:spPr/>
    </dgm:pt>
    <dgm:pt modelId="{1BFD374D-93F9-4A52-9C27-E59E8ACFB39C}" type="pres">
      <dgm:prSet presAssocID="{67208C14-0A51-41B1-B8AE-924CD1EA6CED}" presName="linNode" presStyleCnt="0"/>
      <dgm:spPr/>
    </dgm:pt>
    <dgm:pt modelId="{8892EE52-01F2-4FD9-8DC4-1838F8B4F4EA}" type="pres">
      <dgm:prSet presAssocID="{67208C14-0A51-41B1-B8AE-924CD1EA6CED}" presName="parentText" presStyleLbl="node1" presStyleIdx="1" presStyleCnt="6" custScaleX="271196" custLinFactNeighborX="1232" custLinFactNeighborY="2257">
        <dgm:presLayoutVars>
          <dgm:chMax val="1"/>
          <dgm:bulletEnabled val="1"/>
        </dgm:presLayoutVars>
      </dgm:prSet>
      <dgm:spPr/>
      <dgm:t>
        <a:bodyPr/>
        <a:lstStyle/>
        <a:p>
          <a:endParaRPr lang="en-US"/>
        </a:p>
      </dgm:t>
    </dgm:pt>
    <dgm:pt modelId="{97123D03-1ED0-4464-9EA7-158BF8DCB5B8}" type="pres">
      <dgm:prSet presAssocID="{8FF53A88-B35A-43FA-AEDA-4E745A30AF3B}" presName="sp" presStyleCnt="0"/>
      <dgm:spPr/>
    </dgm:pt>
    <dgm:pt modelId="{0EF2BEC0-7DB2-4FE1-B6D5-84B5C9BBDF15}" type="pres">
      <dgm:prSet presAssocID="{6BC3A7A1-E44E-4A7D-BBBF-D2440C7F6E79}" presName="linNode" presStyleCnt="0"/>
      <dgm:spPr/>
    </dgm:pt>
    <dgm:pt modelId="{F6DAD194-8CB7-4225-B1A0-033216129C7C}" type="pres">
      <dgm:prSet presAssocID="{6BC3A7A1-E44E-4A7D-BBBF-D2440C7F6E79}" presName="parentText" presStyleLbl="node1" presStyleIdx="2" presStyleCnt="6" custScaleX="271196">
        <dgm:presLayoutVars>
          <dgm:chMax val="1"/>
          <dgm:bulletEnabled val="1"/>
        </dgm:presLayoutVars>
      </dgm:prSet>
      <dgm:spPr/>
      <dgm:t>
        <a:bodyPr/>
        <a:lstStyle/>
        <a:p>
          <a:endParaRPr lang="en-US"/>
        </a:p>
      </dgm:t>
    </dgm:pt>
    <dgm:pt modelId="{9314677B-968D-467F-A92F-791501D6ADC3}" type="pres">
      <dgm:prSet presAssocID="{9C4E64E2-E8F2-4225-B4BE-AF7751232820}" presName="sp" presStyleCnt="0"/>
      <dgm:spPr/>
    </dgm:pt>
    <dgm:pt modelId="{A3F98184-5D53-4804-B1C9-084053BD402C}" type="pres">
      <dgm:prSet presAssocID="{7875AAE6-FB61-4792-A58B-1089DA3FC329}" presName="linNode" presStyleCnt="0"/>
      <dgm:spPr/>
    </dgm:pt>
    <dgm:pt modelId="{77D043D0-4B61-4F02-B2F2-D7C7B7189ED2}" type="pres">
      <dgm:prSet presAssocID="{7875AAE6-FB61-4792-A58B-1089DA3FC329}" presName="parentText" presStyleLbl="node1" presStyleIdx="3" presStyleCnt="6" custScaleX="271196">
        <dgm:presLayoutVars>
          <dgm:chMax val="1"/>
          <dgm:bulletEnabled val="1"/>
        </dgm:presLayoutVars>
      </dgm:prSet>
      <dgm:spPr/>
      <dgm:t>
        <a:bodyPr/>
        <a:lstStyle/>
        <a:p>
          <a:endParaRPr lang="en-US"/>
        </a:p>
      </dgm:t>
    </dgm:pt>
    <dgm:pt modelId="{01E955FE-E085-4FDF-80F3-AEAC20D39CDA}" type="pres">
      <dgm:prSet presAssocID="{AE99839E-CFBA-48C5-9148-EED4233196A3}" presName="sp" presStyleCnt="0"/>
      <dgm:spPr/>
    </dgm:pt>
    <dgm:pt modelId="{783E77F5-E947-4983-8D2D-BF9F07EC65B8}" type="pres">
      <dgm:prSet presAssocID="{713E7C88-D0AA-46E9-A7BD-D975F86E0C8D}" presName="linNode" presStyleCnt="0"/>
      <dgm:spPr/>
    </dgm:pt>
    <dgm:pt modelId="{A27F57A2-62BC-4BEC-A551-53D71431E83D}" type="pres">
      <dgm:prSet presAssocID="{713E7C88-D0AA-46E9-A7BD-D975F86E0C8D}" presName="parentText" presStyleLbl="node1" presStyleIdx="4" presStyleCnt="6" custScaleX="271196">
        <dgm:presLayoutVars>
          <dgm:chMax val="1"/>
          <dgm:bulletEnabled val="1"/>
        </dgm:presLayoutVars>
      </dgm:prSet>
      <dgm:spPr/>
      <dgm:t>
        <a:bodyPr/>
        <a:lstStyle/>
        <a:p>
          <a:endParaRPr lang="en-US"/>
        </a:p>
      </dgm:t>
    </dgm:pt>
    <dgm:pt modelId="{7BBCECEF-C905-4DF9-AA6E-24F42E007FB4}" type="pres">
      <dgm:prSet presAssocID="{735E7573-0B0B-44BA-A5FB-181255134242}" presName="sp" presStyleCnt="0"/>
      <dgm:spPr/>
    </dgm:pt>
    <dgm:pt modelId="{7256C1D1-A037-4E95-BECE-E27CE409CD2F}" type="pres">
      <dgm:prSet presAssocID="{8AFF682F-707D-463C-AFC7-0F431B0E6ACF}" presName="linNode" presStyleCnt="0"/>
      <dgm:spPr/>
    </dgm:pt>
    <dgm:pt modelId="{DAE32236-2964-4F68-A826-66814E08FBE6}" type="pres">
      <dgm:prSet presAssocID="{8AFF682F-707D-463C-AFC7-0F431B0E6ACF}" presName="parentText" presStyleLbl="node1" presStyleIdx="5" presStyleCnt="6" custScaleX="271196">
        <dgm:presLayoutVars>
          <dgm:chMax val="1"/>
          <dgm:bulletEnabled val="1"/>
        </dgm:presLayoutVars>
      </dgm:prSet>
      <dgm:spPr/>
      <dgm:t>
        <a:bodyPr/>
        <a:lstStyle/>
        <a:p>
          <a:endParaRPr lang="en-US"/>
        </a:p>
      </dgm:t>
    </dgm:pt>
  </dgm:ptLst>
  <dgm:cxnLst>
    <dgm:cxn modelId="{DAA0F281-32E3-41C6-807A-B515B03F92E1}" type="presOf" srcId="{3C8B1584-E9D5-4E63-995E-7D5762DDF4CF}" destId="{345A4BFA-8B7A-4BF5-9367-CF2ED92426B9}" srcOrd="0" destOrd="0" presId="urn:microsoft.com/office/officeart/2005/8/layout/vList5"/>
    <dgm:cxn modelId="{E1467A5A-6653-48D7-A44D-99B4C283C08B}" type="presOf" srcId="{67208C14-0A51-41B1-B8AE-924CD1EA6CED}" destId="{8892EE52-01F2-4FD9-8DC4-1838F8B4F4EA}" srcOrd="0" destOrd="0" presId="urn:microsoft.com/office/officeart/2005/8/layout/vList5"/>
    <dgm:cxn modelId="{4F70A707-2749-42DC-B1ED-B189A63A631F}" type="presOf" srcId="{6BC3A7A1-E44E-4A7D-BBBF-D2440C7F6E79}" destId="{F6DAD194-8CB7-4225-B1A0-033216129C7C}" srcOrd="0" destOrd="0" presId="urn:microsoft.com/office/officeart/2005/8/layout/vList5"/>
    <dgm:cxn modelId="{7A22C754-3FFF-49B1-83D2-86B2B2ADA47D}" type="presOf" srcId="{713E7C88-D0AA-46E9-A7BD-D975F86E0C8D}" destId="{A27F57A2-62BC-4BEC-A551-53D71431E83D}" srcOrd="0" destOrd="0" presId="urn:microsoft.com/office/officeart/2005/8/layout/vList5"/>
    <dgm:cxn modelId="{446A590E-03C2-474B-A94D-74F8F44A86D8}" srcId="{3C8B1584-E9D5-4E63-995E-7D5762DDF4CF}" destId="{B5E98D89-CC0B-4678-91F6-49D18B458D9C}" srcOrd="0" destOrd="0" parTransId="{C8564A05-4026-4032-B561-9B01BF686F9B}" sibTransId="{0CA4CA67-B774-40A4-8AF6-7224F044F156}"/>
    <dgm:cxn modelId="{03CB155A-3BC0-443D-8572-236962695DF3}" srcId="{3C8B1584-E9D5-4E63-995E-7D5762DDF4CF}" destId="{713E7C88-D0AA-46E9-A7BD-D975F86E0C8D}" srcOrd="4" destOrd="0" parTransId="{1358BB85-FA67-4D01-B237-3A21ABA00CFA}" sibTransId="{735E7573-0B0B-44BA-A5FB-181255134242}"/>
    <dgm:cxn modelId="{5E73CFD7-53FC-40ED-B2CF-A1F3C124263A}" type="presOf" srcId="{7875AAE6-FB61-4792-A58B-1089DA3FC329}" destId="{77D043D0-4B61-4F02-B2F2-D7C7B7189ED2}" srcOrd="0" destOrd="0" presId="urn:microsoft.com/office/officeart/2005/8/layout/vList5"/>
    <dgm:cxn modelId="{C89B1E4D-E960-42EB-8D0C-D030A0FF9185}" type="presOf" srcId="{B5E98D89-CC0B-4678-91F6-49D18B458D9C}" destId="{1B7753D2-64D8-46FA-B67D-38E4E21E6834}" srcOrd="0" destOrd="0" presId="urn:microsoft.com/office/officeart/2005/8/layout/vList5"/>
    <dgm:cxn modelId="{5CF38E4B-BE92-409F-9A03-7A1B4FC8E96B}" srcId="{3C8B1584-E9D5-4E63-995E-7D5762DDF4CF}" destId="{8AFF682F-707D-463C-AFC7-0F431B0E6ACF}" srcOrd="5" destOrd="0" parTransId="{61D32D1B-0959-491A-A0E6-98ADD28FDC9D}" sibTransId="{7968E20B-5FB8-4218-8066-CDB63B82C9B8}"/>
    <dgm:cxn modelId="{0BF5C228-B83A-48FA-A044-39A42FC1AEA4}" type="presOf" srcId="{8AFF682F-707D-463C-AFC7-0F431B0E6ACF}" destId="{DAE32236-2964-4F68-A826-66814E08FBE6}" srcOrd="0" destOrd="0" presId="urn:microsoft.com/office/officeart/2005/8/layout/vList5"/>
    <dgm:cxn modelId="{B07B38C8-3321-41B0-8503-38B947CE3B24}" srcId="{3C8B1584-E9D5-4E63-995E-7D5762DDF4CF}" destId="{7875AAE6-FB61-4792-A58B-1089DA3FC329}" srcOrd="3" destOrd="0" parTransId="{73035D02-0F7F-4269-BAE0-5EB8F38FD141}" sibTransId="{AE99839E-CFBA-48C5-9148-EED4233196A3}"/>
    <dgm:cxn modelId="{A135D141-9935-4228-B459-3C714D56034D}" srcId="{3C8B1584-E9D5-4E63-995E-7D5762DDF4CF}" destId="{6BC3A7A1-E44E-4A7D-BBBF-D2440C7F6E79}" srcOrd="2" destOrd="0" parTransId="{89BF1086-16CD-43A7-9290-EEE57CDC58B9}" sibTransId="{9C4E64E2-E8F2-4225-B4BE-AF7751232820}"/>
    <dgm:cxn modelId="{588ED0FA-7C7E-4BC3-B14B-4675E8E7366F}" srcId="{3C8B1584-E9D5-4E63-995E-7D5762DDF4CF}" destId="{67208C14-0A51-41B1-B8AE-924CD1EA6CED}" srcOrd="1" destOrd="0" parTransId="{F254FFBA-4E49-438B-9EC0-C5D68F78B712}" sibTransId="{8FF53A88-B35A-43FA-AEDA-4E745A30AF3B}"/>
    <dgm:cxn modelId="{21B9782F-5AA6-478B-8D44-EDAE1B6A2283}" type="presParOf" srcId="{345A4BFA-8B7A-4BF5-9367-CF2ED92426B9}" destId="{946D0235-C1EC-4B87-9D52-3AFB8D3631F0}" srcOrd="0" destOrd="0" presId="urn:microsoft.com/office/officeart/2005/8/layout/vList5"/>
    <dgm:cxn modelId="{280696C5-B4EC-4454-8083-7F9D3156E097}" type="presParOf" srcId="{946D0235-C1EC-4B87-9D52-3AFB8D3631F0}" destId="{1B7753D2-64D8-46FA-B67D-38E4E21E6834}" srcOrd="0" destOrd="0" presId="urn:microsoft.com/office/officeart/2005/8/layout/vList5"/>
    <dgm:cxn modelId="{E789EB99-FDDD-4791-9E2A-825F01C3F078}" type="presParOf" srcId="{345A4BFA-8B7A-4BF5-9367-CF2ED92426B9}" destId="{C1D307B2-34B4-49DD-ACD7-14EB1546384B}" srcOrd="1" destOrd="0" presId="urn:microsoft.com/office/officeart/2005/8/layout/vList5"/>
    <dgm:cxn modelId="{F8E80C01-42BC-4A56-8DC3-1934347C0C67}" type="presParOf" srcId="{345A4BFA-8B7A-4BF5-9367-CF2ED92426B9}" destId="{1BFD374D-93F9-4A52-9C27-E59E8ACFB39C}" srcOrd="2" destOrd="0" presId="urn:microsoft.com/office/officeart/2005/8/layout/vList5"/>
    <dgm:cxn modelId="{D2781DA3-EA1E-4002-B9B4-5F67810F8406}" type="presParOf" srcId="{1BFD374D-93F9-4A52-9C27-E59E8ACFB39C}" destId="{8892EE52-01F2-4FD9-8DC4-1838F8B4F4EA}" srcOrd="0" destOrd="0" presId="urn:microsoft.com/office/officeart/2005/8/layout/vList5"/>
    <dgm:cxn modelId="{20343F6F-68CB-4874-BFA3-D22AD20ED0D2}" type="presParOf" srcId="{345A4BFA-8B7A-4BF5-9367-CF2ED92426B9}" destId="{97123D03-1ED0-4464-9EA7-158BF8DCB5B8}" srcOrd="3" destOrd="0" presId="urn:microsoft.com/office/officeart/2005/8/layout/vList5"/>
    <dgm:cxn modelId="{61D3F59A-FFA2-476B-B52F-9723A39A45A6}" type="presParOf" srcId="{345A4BFA-8B7A-4BF5-9367-CF2ED92426B9}" destId="{0EF2BEC0-7DB2-4FE1-B6D5-84B5C9BBDF15}" srcOrd="4" destOrd="0" presId="urn:microsoft.com/office/officeart/2005/8/layout/vList5"/>
    <dgm:cxn modelId="{8FCBE06A-15EC-4074-B349-719B2AC98898}" type="presParOf" srcId="{0EF2BEC0-7DB2-4FE1-B6D5-84B5C9BBDF15}" destId="{F6DAD194-8CB7-4225-B1A0-033216129C7C}" srcOrd="0" destOrd="0" presId="urn:microsoft.com/office/officeart/2005/8/layout/vList5"/>
    <dgm:cxn modelId="{D5C441D4-1680-45F8-A60C-540100FD8388}" type="presParOf" srcId="{345A4BFA-8B7A-4BF5-9367-CF2ED92426B9}" destId="{9314677B-968D-467F-A92F-791501D6ADC3}" srcOrd="5" destOrd="0" presId="urn:microsoft.com/office/officeart/2005/8/layout/vList5"/>
    <dgm:cxn modelId="{0A7552E6-1AB9-4C7E-95A2-5B4F1F3CD806}" type="presParOf" srcId="{345A4BFA-8B7A-4BF5-9367-CF2ED92426B9}" destId="{A3F98184-5D53-4804-B1C9-084053BD402C}" srcOrd="6" destOrd="0" presId="urn:microsoft.com/office/officeart/2005/8/layout/vList5"/>
    <dgm:cxn modelId="{1DC79C1A-81F9-4B9C-9C9D-53BA4D5BD472}" type="presParOf" srcId="{A3F98184-5D53-4804-B1C9-084053BD402C}" destId="{77D043D0-4B61-4F02-B2F2-D7C7B7189ED2}" srcOrd="0" destOrd="0" presId="urn:microsoft.com/office/officeart/2005/8/layout/vList5"/>
    <dgm:cxn modelId="{02EEA282-E9B5-4A80-BF6D-5CE8EA37B19E}" type="presParOf" srcId="{345A4BFA-8B7A-4BF5-9367-CF2ED92426B9}" destId="{01E955FE-E085-4FDF-80F3-AEAC20D39CDA}" srcOrd="7" destOrd="0" presId="urn:microsoft.com/office/officeart/2005/8/layout/vList5"/>
    <dgm:cxn modelId="{0C44FD9E-7A5F-447E-9B1C-2974E6141C2D}" type="presParOf" srcId="{345A4BFA-8B7A-4BF5-9367-CF2ED92426B9}" destId="{783E77F5-E947-4983-8D2D-BF9F07EC65B8}" srcOrd="8" destOrd="0" presId="urn:microsoft.com/office/officeart/2005/8/layout/vList5"/>
    <dgm:cxn modelId="{630D10D7-DF34-4779-AF1F-79DCB6C4CDB2}" type="presParOf" srcId="{783E77F5-E947-4983-8D2D-BF9F07EC65B8}" destId="{A27F57A2-62BC-4BEC-A551-53D71431E83D}" srcOrd="0" destOrd="0" presId="urn:microsoft.com/office/officeart/2005/8/layout/vList5"/>
    <dgm:cxn modelId="{DAB1BD54-14F5-40C0-8666-D78EEBF44B56}" type="presParOf" srcId="{345A4BFA-8B7A-4BF5-9367-CF2ED92426B9}" destId="{7BBCECEF-C905-4DF9-AA6E-24F42E007FB4}" srcOrd="9" destOrd="0" presId="urn:microsoft.com/office/officeart/2005/8/layout/vList5"/>
    <dgm:cxn modelId="{2B5B1CFB-1102-4D6F-8BDD-DDED4A93EC1C}" type="presParOf" srcId="{345A4BFA-8B7A-4BF5-9367-CF2ED92426B9}" destId="{7256C1D1-A037-4E95-BECE-E27CE409CD2F}" srcOrd="10" destOrd="0" presId="urn:microsoft.com/office/officeart/2005/8/layout/vList5"/>
    <dgm:cxn modelId="{34FABA29-F945-4429-9EB0-A01B7F003459}" type="presParOf" srcId="{7256C1D1-A037-4E95-BECE-E27CE409CD2F}" destId="{DAE32236-2964-4F68-A826-66814E08FBE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88FADE-2BE9-4B20-A0E7-131F9111E6D3}"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19E91040-028F-4828-A0D5-CC36F767DDA7}">
      <dgm:prSet phldrT="[Text]" custT="1"/>
      <dgm:spPr/>
      <dgm:t>
        <a:bodyPr/>
        <a:lstStyle/>
        <a:p>
          <a:r>
            <a:rPr lang="en-US" sz="1800" b="1" dirty="0" smtClean="0">
              <a:solidFill>
                <a:schemeClr val="tx1"/>
              </a:solidFill>
              <a:effectLst>
                <a:outerShdw blurRad="38100" dist="38100" dir="2700000" algn="tl">
                  <a:srgbClr val="000000">
                    <a:alpha val="43137"/>
                  </a:srgbClr>
                </a:outerShdw>
              </a:effectLst>
            </a:rPr>
            <a:t>Future Plans</a:t>
          </a:r>
          <a:endParaRPr lang="en-US" sz="1800" b="1" dirty="0">
            <a:solidFill>
              <a:schemeClr val="tx1"/>
            </a:solidFill>
            <a:effectLst>
              <a:outerShdw blurRad="38100" dist="38100" dir="2700000" algn="tl">
                <a:srgbClr val="000000">
                  <a:alpha val="43137"/>
                </a:srgbClr>
              </a:outerShdw>
            </a:effectLst>
          </a:endParaRPr>
        </a:p>
      </dgm:t>
    </dgm:pt>
    <dgm:pt modelId="{6431F77E-D51F-4856-9F2D-78455C98CFAD}" type="parTrans" cxnId="{35B901A9-0B04-451D-A97A-2E0BEA133394}">
      <dgm:prSet/>
      <dgm:spPr/>
      <dgm:t>
        <a:bodyPr/>
        <a:lstStyle/>
        <a:p>
          <a:endParaRPr lang="en-US"/>
        </a:p>
      </dgm:t>
    </dgm:pt>
    <dgm:pt modelId="{2E7983EF-CC21-4707-9DA2-881FDB55CE00}" type="sibTrans" cxnId="{35B901A9-0B04-451D-A97A-2E0BEA133394}">
      <dgm:prSet/>
      <dgm:spPr/>
      <dgm:t>
        <a:bodyPr/>
        <a:lstStyle/>
        <a:p>
          <a:endParaRPr lang="en-US"/>
        </a:p>
      </dgm:t>
    </dgm:pt>
    <dgm:pt modelId="{64ADB0C5-D14B-4D2A-8E1E-7232E3076E50}">
      <dgm:prSet phldrT="[Text]" custT="1"/>
      <dgm:spPr>
        <a:solidFill>
          <a:schemeClr val="accent2"/>
        </a:solidFill>
      </dgm:spPr>
      <dgm:t>
        <a:bodyPr/>
        <a:lstStyle/>
        <a:p>
          <a:r>
            <a:rPr lang="en-US" sz="1200" b="1" dirty="0" smtClean="0">
              <a:effectLst>
                <a:outerShdw blurRad="38100" dist="38100" dir="2700000" algn="tl">
                  <a:srgbClr val="000000">
                    <a:alpha val="43137"/>
                  </a:srgbClr>
                </a:outerShdw>
              </a:effectLst>
            </a:rPr>
            <a:t>Strengthen Follow-up and  Linkage to Care </a:t>
          </a:r>
          <a:endParaRPr lang="en-US" sz="1200" b="1" dirty="0">
            <a:effectLst>
              <a:outerShdw blurRad="38100" dist="38100" dir="2700000" algn="tl">
                <a:srgbClr val="000000">
                  <a:alpha val="43137"/>
                </a:srgbClr>
              </a:outerShdw>
            </a:effectLst>
          </a:endParaRPr>
        </a:p>
      </dgm:t>
    </dgm:pt>
    <dgm:pt modelId="{AB961AB9-C2A0-447D-A7B0-64A255CF86FB}" type="parTrans" cxnId="{BC994678-C39A-4517-B1DE-8F6B45AD99C2}">
      <dgm:prSet/>
      <dgm:spPr/>
      <dgm:t>
        <a:bodyPr/>
        <a:lstStyle/>
        <a:p>
          <a:endParaRPr lang="en-US"/>
        </a:p>
      </dgm:t>
    </dgm:pt>
    <dgm:pt modelId="{69606000-0B19-44B2-BFF7-FC2347AE1BCB}" type="sibTrans" cxnId="{BC994678-C39A-4517-B1DE-8F6B45AD99C2}">
      <dgm:prSet/>
      <dgm:spPr/>
      <dgm:t>
        <a:bodyPr/>
        <a:lstStyle/>
        <a:p>
          <a:endParaRPr lang="en-US"/>
        </a:p>
      </dgm:t>
    </dgm:pt>
    <dgm:pt modelId="{A75B9523-E6F2-4F3D-9E8C-3BE892C1600C}">
      <dgm:prSet phldrT="[Text]" custT="1"/>
      <dgm:spPr>
        <a:solidFill>
          <a:schemeClr val="accent3"/>
        </a:solidFill>
      </dgm:spPr>
      <dgm:t>
        <a:bodyPr/>
        <a:lstStyle/>
        <a:p>
          <a:r>
            <a:rPr lang="en-US" sz="1200" dirty="0"/>
            <a:t>Strengthen the Involvement of the Primary Healthcare Sector</a:t>
          </a:r>
        </a:p>
      </dgm:t>
    </dgm:pt>
    <dgm:pt modelId="{1C5D606E-307E-463F-A727-C497DF40A74E}" type="parTrans" cxnId="{A70AFC2E-BE59-4E8E-AF22-1BCF5D47252D}">
      <dgm:prSet/>
      <dgm:spPr/>
      <dgm:t>
        <a:bodyPr/>
        <a:lstStyle/>
        <a:p>
          <a:endParaRPr lang="en-US"/>
        </a:p>
      </dgm:t>
    </dgm:pt>
    <dgm:pt modelId="{BB1DBFDD-5AD7-478E-8A28-E35057DBB9DE}" type="sibTrans" cxnId="{A70AFC2E-BE59-4E8E-AF22-1BCF5D47252D}">
      <dgm:prSet/>
      <dgm:spPr/>
      <dgm:t>
        <a:bodyPr/>
        <a:lstStyle/>
        <a:p>
          <a:endParaRPr lang="en-US"/>
        </a:p>
      </dgm:t>
    </dgm:pt>
    <dgm:pt modelId="{9AFE71B2-092E-4616-9534-58239811960D}">
      <dgm:prSet phldrT="[Text]" custT="1"/>
      <dgm:spPr>
        <a:solidFill>
          <a:schemeClr val="accent5"/>
        </a:solidFill>
      </dgm:spPr>
      <dgm:t>
        <a:bodyPr/>
        <a:lstStyle/>
        <a:p>
          <a:r>
            <a:rPr lang="en-US" sz="1400" dirty="0"/>
            <a:t>Implement the  </a:t>
          </a:r>
          <a:r>
            <a:rPr lang="en-US" sz="1400" dirty="0" err="1"/>
            <a:t>Samegrelo-Zemo</a:t>
          </a:r>
          <a:r>
            <a:rPr lang="en-US" sz="1400" dirty="0"/>
            <a:t> </a:t>
          </a:r>
          <a:r>
            <a:rPr lang="en-US" sz="1400" dirty="0" err="1"/>
            <a:t>Svaneti</a:t>
          </a:r>
          <a:r>
            <a:rPr lang="en-US" sz="1400" dirty="0"/>
            <a:t> Project </a:t>
          </a:r>
          <a:r>
            <a:rPr lang="en-US" sz="1400" dirty="0" smtClean="0"/>
            <a:t>Countrywide</a:t>
          </a:r>
          <a:endParaRPr lang="en-US" sz="1400" dirty="0"/>
        </a:p>
      </dgm:t>
    </dgm:pt>
    <dgm:pt modelId="{2ED32E75-8C75-4D97-9FAB-B837DC191EE1}" type="parTrans" cxnId="{1F9A6360-7536-4607-A11E-28F97C2C0DA0}">
      <dgm:prSet/>
      <dgm:spPr/>
      <dgm:t>
        <a:bodyPr/>
        <a:lstStyle/>
        <a:p>
          <a:endParaRPr lang="en-US"/>
        </a:p>
      </dgm:t>
    </dgm:pt>
    <dgm:pt modelId="{07FEA178-B291-44BD-B2FA-CAB5F9BC3A00}" type="sibTrans" cxnId="{1F9A6360-7536-4607-A11E-28F97C2C0DA0}">
      <dgm:prSet/>
      <dgm:spPr/>
      <dgm:t>
        <a:bodyPr/>
        <a:lstStyle/>
        <a:p>
          <a:endParaRPr lang="en-US"/>
        </a:p>
      </dgm:t>
    </dgm:pt>
    <dgm:pt modelId="{85811389-751B-4E16-819C-C49EFCFDA149}">
      <dgm:prSet phldrT="[Text]"/>
      <dgm:spPr>
        <a:solidFill>
          <a:schemeClr val="accent6"/>
        </a:solidFill>
      </dgm:spPr>
      <dgm:t>
        <a:bodyPr/>
        <a:lstStyle/>
        <a:p>
          <a:r>
            <a:rPr lang="en-US" b="1" dirty="0">
              <a:effectLst>
                <a:outerShdw blurRad="38100" dist="38100" dir="2700000" algn="tl">
                  <a:srgbClr val="000000">
                    <a:alpha val="43137"/>
                  </a:srgbClr>
                </a:outerShdw>
              </a:effectLst>
            </a:rPr>
            <a:t>Intensify Enrollment of the Harm Reduction Network </a:t>
          </a:r>
        </a:p>
      </dgm:t>
    </dgm:pt>
    <dgm:pt modelId="{26948961-313C-4D55-A16E-0DA713A08D77}" type="parTrans" cxnId="{732A13E6-76DE-4310-A0D6-2B78743A775D}">
      <dgm:prSet/>
      <dgm:spPr/>
      <dgm:t>
        <a:bodyPr/>
        <a:lstStyle/>
        <a:p>
          <a:endParaRPr lang="en-US"/>
        </a:p>
      </dgm:t>
    </dgm:pt>
    <dgm:pt modelId="{4C2C24C8-BD0F-41D0-B6BD-AB60EBEFEAE9}" type="sibTrans" cxnId="{732A13E6-76DE-4310-A0D6-2B78743A775D}">
      <dgm:prSet/>
      <dgm:spPr/>
      <dgm:t>
        <a:bodyPr/>
        <a:lstStyle/>
        <a:p>
          <a:endParaRPr lang="en-US"/>
        </a:p>
      </dgm:t>
    </dgm:pt>
    <dgm:pt modelId="{430BEAC3-D20C-4CD6-AB3D-15452F4ACFD4}">
      <dgm:prSet phldrT="[Text]" custT="1"/>
      <dgm:spPr>
        <a:solidFill>
          <a:schemeClr val="tx2"/>
        </a:solidFill>
      </dgm:spPr>
      <dgm:t>
        <a:bodyPr/>
        <a:lstStyle/>
        <a:p>
          <a:r>
            <a:rPr lang="en-US" sz="1100" b="1" dirty="0" smtClean="0">
              <a:effectLst>
                <a:outerShdw blurRad="38100" dist="38100" dir="2700000" algn="tl">
                  <a:srgbClr val="000000">
                    <a:alpha val="43137"/>
                  </a:srgbClr>
                </a:outerShdw>
              </a:effectLst>
            </a:rPr>
            <a:t>Strengthen Communication campaigns </a:t>
          </a:r>
          <a:r>
            <a:rPr lang="en-US" sz="1100" b="1" baseline="0" dirty="0" smtClean="0">
              <a:effectLst>
                <a:outerShdw blurRad="38100" dist="38100" dir="2700000" algn="tl">
                  <a:srgbClr val="000000">
                    <a:alpha val="43137"/>
                  </a:srgbClr>
                </a:outerShdw>
              </a:effectLst>
            </a:rPr>
            <a:t> </a:t>
          </a:r>
          <a:endParaRPr lang="en-US" sz="1100" b="1" dirty="0">
            <a:effectLst>
              <a:outerShdw blurRad="38100" dist="38100" dir="2700000" algn="tl">
                <a:srgbClr val="000000">
                  <a:alpha val="43137"/>
                </a:srgbClr>
              </a:outerShdw>
            </a:effectLst>
          </a:endParaRPr>
        </a:p>
      </dgm:t>
    </dgm:pt>
    <dgm:pt modelId="{0390BB76-67E7-442E-8317-006A8CFAF6F7}" type="parTrans" cxnId="{9A56F4DA-7EF7-4EDB-BD7F-C1F8D8661429}">
      <dgm:prSet/>
      <dgm:spPr/>
      <dgm:t>
        <a:bodyPr/>
        <a:lstStyle/>
        <a:p>
          <a:endParaRPr lang="en-US"/>
        </a:p>
      </dgm:t>
    </dgm:pt>
    <dgm:pt modelId="{45FBCFCA-D6B7-4CF6-A85C-2FCF47061C8F}" type="sibTrans" cxnId="{9A56F4DA-7EF7-4EDB-BD7F-C1F8D8661429}">
      <dgm:prSet/>
      <dgm:spPr/>
      <dgm:t>
        <a:bodyPr/>
        <a:lstStyle/>
        <a:p>
          <a:endParaRPr lang="en-US"/>
        </a:p>
      </dgm:t>
    </dgm:pt>
    <dgm:pt modelId="{2B4F5236-5E9F-4B52-9651-5AD223775D65}">
      <dgm:prSet phldrT="[Text]" custScaleX="116508" custScaleY="106896"/>
      <dgm:spPr>
        <a:solidFill>
          <a:schemeClr val="tx2"/>
        </a:solidFill>
      </dgm:spPr>
      <dgm:t>
        <a:bodyPr/>
        <a:lstStyle/>
        <a:p>
          <a:endParaRPr lang="en-US"/>
        </a:p>
      </dgm:t>
    </dgm:pt>
    <dgm:pt modelId="{F6C04432-D266-45AD-BB6A-4A22E80A34F9}" type="parTrans" cxnId="{3EE6CBAE-E16D-4C98-B07C-6F16E3008A0A}">
      <dgm:prSet/>
      <dgm:spPr/>
      <dgm:t>
        <a:bodyPr/>
        <a:lstStyle/>
        <a:p>
          <a:endParaRPr lang="en-US"/>
        </a:p>
      </dgm:t>
    </dgm:pt>
    <dgm:pt modelId="{803962C0-3780-4921-AF54-F3282FC10601}" type="sibTrans" cxnId="{3EE6CBAE-E16D-4C98-B07C-6F16E3008A0A}">
      <dgm:prSet/>
      <dgm:spPr/>
      <dgm:t>
        <a:bodyPr/>
        <a:lstStyle/>
        <a:p>
          <a:endParaRPr lang="en-US"/>
        </a:p>
      </dgm:t>
    </dgm:pt>
    <dgm:pt modelId="{4790CB5E-DD44-41E9-B330-D0FD5D4C8B09}">
      <dgm:prSet phldrT="[Text]"/>
      <dgm:spPr>
        <a:solidFill>
          <a:srgbClr val="FF0000"/>
        </a:solidFill>
      </dgm:spPr>
      <dgm:t>
        <a:bodyPr/>
        <a:lstStyle/>
        <a:p>
          <a:r>
            <a:rPr lang="en-US" b="1" dirty="0" smtClean="0">
              <a:effectLst>
                <a:outerShdw blurRad="38100" dist="38100" dir="2700000" algn="tl">
                  <a:srgbClr val="000000">
                    <a:alpha val="43137"/>
                  </a:srgbClr>
                </a:outerShdw>
              </a:effectLst>
            </a:rPr>
            <a:t>Intensify</a:t>
          </a:r>
          <a:r>
            <a:rPr lang="en-US" b="1" baseline="0" dirty="0" smtClean="0">
              <a:effectLst>
                <a:outerShdw blurRad="38100" dist="38100" dir="2700000" algn="tl">
                  <a:srgbClr val="000000">
                    <a:alpha val="43137"/>
                  </a:srgbClr>
                </a:outerShdw>
              </a:effectLst>
            </a:rPr>
            <a:t> Routine Screening</a:t>
          </a:r>
          <a:endParaRPr lang="en-US" b="1" dirty="0">
            <a:effectLst>
              <a:outerShdw blurRad="38100" dist="38100" dir="2700000" algn="tl">
                <a:srgbClr val="000000">
                  <a:alpha val="43137"/>
                </a:srgbClr>
              </a:outerShdw>
            </a:effectLst>
          </a:endParaRPr>
        </a:p>
      </dgm:t>
    </dgm:pt>
    <dgm:pt modelId="{FA15AA57-DEFC-47B2-B284-AC1EA49880D2}" type="parTrans" cxnId="{76AB2FC1-63DA-4639-A5B2-65363E8C0690}">
      <dgm:prSet/>
      <dgm:spPr/>
      <dgm:t>
        <a:bodyPr/>
        <a:lstStyle/>
        <a:p>
          <a:endParaRPr lang="en-US"/>
        </a:p>
      </dgm:t>
    </dgm:pt>
    <dgm:pt modelId="{659F921D-2307-428E-B45A-71D9AEFFCC04}" type="sibTrans" cxnId="{76AB2FC1-63DA-4639-A5B2-65363E8C0690}">
      <dgm:prSet/>
      <dgm:spPr/>
      <dgm:t>
        <a:bodyPr/>
        <a:lstStyle/>
        <a:p>
          <a:endParaRPr lang="en-US"/>
        </a:p>
      </dgm:t>
    </dgm:pt>
    <dgm:pt modelId="{42539450-DDB2-431E-A2BA-210156788B3F}" type="pres">
      <dgm:prSet presAssocID="{F688FADE-2BE9-4B20-A0E7-131F9111E6D3}" presName="Name0" presStyleCnt="0">
        <dgm:presLayoutVars>
          <dgm:chMax val="1"/>
          <dgm:dir/>
          <dgm:animLvl val="ctr"/>
          <dgm:resizeHandles val="exact"/>
        </dgm:presLayoutVars>
      </dgm:prSet>
      <dgm:spPr/>
      <dgm:t>
        <a:bodyPr/>
        <a:lstStyle/>
        <a:p>
          <a:endParaRPr lang="en-US"/>
        </a:p>
      </dgm:t>
    </dgm:pt>
    <dgm:pt modelId="{BFAC2375-6C9C-4F63-8648-F21D77A27A07}" type="pres">
      <dgm:prSet presAssocID="{19E91040-028F-4828-A0D5-CC36F767DDA7}" presName="centerShape" presStyleLbl="node0" presStyleIdx="0" presStyleCnt="1" custScaleX="122965" custScaleY="117176"/>
      <dgm:spPr/>
      <dgm:t>
        <a:bodyPr/>
        <a:lstStyle/>
        <a:p>
          <a:endParaRPr lang="en-US"/>
        </a:p>
      </dgm:t>
    </dgm:pt>
    <dgm:pt modelId="{95CC651E-E6CB-4AF7-B0BF-B3C9FE0EF28D}" type="pres">
      <dgm:prSet presAssocID="{64ADB0C5-D14B-4D2A-8E1E-7232E3076E50}" presName="node" presStyleLbl="node1" presStyleIdx="0" presStyleCnt="6" custScaleX="115895" custScaleY="114167" custRadScaleRad="100455" custRadScaleInc="863">
        <dgm:presLayoutVars>
          <dgm:bulletEnabled val="1"/>
        </dgm:presLayoutVars>
      </dgm:prSet>
      <dgm:spPr/>
      <dgm:t>
        <a:bodyPr/>
        <a:lstStyle/>
        <a:p>
          <a:endParaRPr lang="en-US"/>
        </a:p>
      </dgm:t>
    </dgm:pt>
    <dgm:pt modelId="{DB6B7FB7-1F47-437D-BCC9-BBC6A0711CA2}" type="pres">
      <dgm:prSet presAssocID="{64ADB0C5-D14B-4D2A-8E1E-7232E3076E50}" presName="dummy" presStyleCnt="0"/>
      <dgm:spPr/>
    </dgm:pt>
    <dgm:pt modelId="{31B6BE16-F7FA-4701-98C9-8A3D4598735B}" type="pres">
      <dgm:prSet presAssocID="{69606000-0B19-44B2-BFF7-FC2347AE1BCB}" presName="sibTrans" presStyleLbl="sibTrans2D1" presStyleIdx="0" presStyleCnt="6"/>
      <dgm:spPr/>
      <dgm:t>
        <a:bodyPr/>
        <a:lstStyle/>
        <a:p>
          <a:endParaRPr lang="en-US"/>
        </a:p>
      </dgm:t>
    </dgm:pt>
    <dgm:pt modelId="{70B75FF9-864F-4A9A-ADB1-E997D494BF0F}" type="pres">
      <dgm:prSet presAssocID="{430BEAC3-D20C-4CD6-AB3D-15452F4ACFD4}" presName="node" presStyleLbl="node1" presStyleIdx="1" presStyleCnt="6" custScaleX="121215" custScaleY="116430">
        <dgm:presLayoutVars>
          <dgm:bulletEnabled val="1"/>
        </dgm:presLayoutVars>
      </dgm:prSet>
      <dgm:spPr/>
      <dgm:t>
        <a:bodyPr/>
        <a:lstStyle/>
        <a:p>
          <a:endParaRPr lang="en-US"/>
        </a:p>
      </dgm:t>
    </dgm:pt>
    <dgm:pt modelId="{51C57509-D1F5-4014-B55B-4DD3B18A96BE}" type="pres">
      <dgm:prSet presAssocID="{430BEAC3-D20C-4CD6-AB3D-15452F4ACFD4}" presName="dummy" presStyleCnt="0"/>
      <dgm:spPr/>
    </dgm:pt>
    <dgm:pt modelId="{5C630C70-46A1-444F-AF25-6898009598B9}" type="pres">
      <dgm:prSet presAssocID="{45FBCFCA-D6B7-4CF6-A85C-2FCF47061C8F}" presName="sibTrans" presStyleLbl="sibTrans2D1" presStyleIdx="1" presStyleCnt="6"/>
      <dgm:spPr/>
      <dgm:t>
        <a:bodyPr/>
        <a:lstStyle/>
        <a:p>
          <a:endParaRPr lang="en-US"/>
        </a:p>
      </dgm:t>
    </dgm:pt>
    <dgm:pt modelId="{391CA048-53E0-4262-8F01-334C5406D851}" type="pres">
      <dgm:prSet presAssocID="{4790CB5E-DD44-41E9-B330-D0FD5D4C8B09}" presName="node" presStyleLbl="node1" presStyleIdx="2" presStyleCnt="6" custScaleX="116508" custScaleY="106896">
        <dgm:presLayoutVars>
          <dgm:bulletEnabled val="1"/>
        </dgm:presLayoutVars>
      </dgm:prSet>
      <dgm:spPr/>
      <dgm:t>
        <a:bodyPr/>
        <a:lstStyle/>
        <a:p>
          <a:endParaRPr lang="en-US"/>
        </a:p>
      </dgm:t>
    </dgm:pt>
    <dgm:pt modelId="{8666DEC1-C977-44A3-8AF7-0D9BE12DE433}" type="pres">
      <dgm:prSet presAssocID="{4790CB5E-DD44-41E9-B330-D0FD5D4C8B09}" presName="dummy" presStyleCnt="0"/>
      <dgm:spPr/>
    </dgm:pt>
    <dgm:pt modelId="{9DDCEAB4-E956-4130-B538-9512386293BF}" type="pres">
      <dgm:prSet presAssocID="{659F921D-2307-428E-B45A-71D9AEFFCC04}" presName="sibTrans" presStyleLbl="sibTrans2D1" presStyleIdx="2" presStyleCnt="6"/>
      <dgm:spPr/>
      <dgm:t>
        <a:bodyPr/>
        <a:lstStyle/>
        <a:p>
          <a:endParaRPr lang="en-US"/>
        </a:p>
      </dgm:t>
    </dgm:pt>
    <dgm:pt modelId="{05C59391-168D-4863-BE3C-20B89E7F512B}" type="pres">
      <dgm:prSet presAssocID="{A75B9523-E6F2-4F3D-9E8C-3BE892C1600C}" presName="node" presStyleLbl="node1" presStyleIdx="3" presStyleCnt="6" custScaleX="126038" custScaleY="121661">
        <dgm:presLayoutVars>
          <dgm:bulletEnabled val="1"/>
        </dgm:presLayoutVars>
      </dgm:prSet>
      <dgm:spPr/>
      <dgm:t>
        <a:bodyPr/>
        <a:lstStyle/>
        <a:p>
          <a:endParaRPr lang="en-US"/>
        </a:p>
      </dgm:t>
    </dgm:pt>
    <dgm:pt modelId="{174C5B64-8124-4404-88F0-548F502D759D}" type="pres">
      <dgm:prSet presAssocID="{A75B9523-E6F2-4F3D-9E8C-3BE892C1600C}" presName="dummy" presStyleCnt="0"/>
      <dgm:spPr/>
    </dgm:pt>
    <dgm:pt modelId="{32039755-8215-435C-8C51-A19D05C96043}" type="pres">
      <dgm:prSet presAssocID="{BB1DBFDD-5AD7-478E-8A28-E35057DBB9DE}" presName="sibTrans" presStyleLbl="sibTrans2D1" presStyleIdx="3" presStyleCnt="6"/>
      <dgm:spPr/>
      <dgm:t>
        <a:bodyPr/>
        <a:lstStyle/>
        <a:p>
          <a:endParaRPr lang="en-US"/>
        </a:p>
      </dgm:t>
    </dgm:pt>
    <dgm:pt modelId="{11C2AD67-9AC6-4195-9670-CC670A2C5339}" type="pres">
      <dgm:prSet presAssocID="{9AFE71B2-092E-4616-9534-58239811960D}" presName="node" presStyleLbl="node1" presStyleIdx="4" presStyleCnt="6" custScaleX="125790" custScaleY="129121">
        <dgm:presLayoutVars>
          <dgm:bulletEnabled val="1"/>
        </dgm:presLayoutVars>
      </dgm:prSet>
      <dgm:spPr/>
      <dgm:t>
        <a:bodyPr/>
        <a:lstStyle/>
        <a:p>
          <a:endParaRPr lang="en-US"/>
        </a:p>
      </dgm:t>
    </dgm:pt>
    <dgm:pt modelId="{047C129D-1CB8-4884-9495-CF5DB1C1293E}" type="pres">
      <dgm:prSet presAssocID="{9AFE71B2-092E-4616-9534-58239811960D}" presName="dummy" presStyleCnt="0"/>
      <dgm:spPr/>
    </dgm:pt>
    <dgm:pt modelId="{9E12DCF7-2379-468E-AA7C-DAFA3B46EDC6}" type="pres">
      <dgm:prSet presAssocID="{07FEA178-B291-44BD-B2FA-CAB5F9BC3A00}" presName="sibTrans" presStyleLbl="sibTrans2D1" presStyleIdx="4" presStyleCnt="6"/>
      <dgm:spPr/>
      <dgm:t>
        <a:bodyPr/>
        <a:lstStyle/>
        <a:p>
          <a:endParaRPr lang="en-US"/>
        </a:p>
      </dgm:t>
    </dgm:pt>
    <dgm:pt modelId="{29ECC9DD-978B-4E02-BD17-B408D4256F03}" type="pres">
      <dgm:prSet presAssocID="{85811389-751B-4E16-819C-C49EFCFDA149}" presName="node" presStyleLbl="node1" presStyleIdx="5" presStyleCnt="6" custScaleX="116508" custScaleY="106896">
        <dgm:presLayoutVars>
          <dgm:bulletEnabled val="1"/>
        </dgm:presLayoutVars>
      </dgm:prSet>
      <dgm:spPr/>
      <dgm:t>
        <a:bodyPr/>
        <a:lstStyle/>
        <a:p>
          <a:endParaRPr lang="en-US"/>
        </a:p>
      </dgm:t>
    </dgm:pt>
    <dgm:pt modelId="{615E49D5-D8A0-463F-8B73-3CBFF5B6FAF1}" type="pres">
      <dgm:prSet presAssocID="{85811389-751B-4E16-819C-C49EFCFDA149}" presName="dummy" presStyleCnt="0"/>
      <dgm:spPr/>
    </dgm:pt>
    <dgm:pt modelId="{652A055A-CBFA-46C6-B7D8-C84127D37251}" type="pres">
      <dgm:prSet presAssocID="{4C2C24C8-BD0F-41D0-B6BD-AB60EBEFEAE9}" presName="sibTrans" presStyleLbl="sibTrans2D1" presStyleIdx="5" presStyleCnt="6"/>
      <dgm:spPr/>
      <dgm:t>
        <a:bodyPr/>
        <a:lstStyle/>
        <a:p>
          <a:endParaRPr lang="en-US"/>
        </a:p>
      </dgm:t>
    </dgm:pt>
  </dgm:ptLst>
  <dgm:cxnLst>
    <dgm:cxn modelId="{CB25DCF0-6245-4305-AB78-2639277C657F}" type="presOf" srcId="{659F921D-2307-428E-B45A-71D9AEFFCC04}" destId="{9DDCEAB4-E956-4130-B538-9512386293BF}" srcOrd="0" destOrd="0" presId="urn:microsoft.com/office/officeart/2005/8/layout/radial6"/>
    <dgm:cxn modelId="{9A56F4DA-7EF7-4EDB-BD7F-C1F8D8661429}" srcId="{19E91040-028F-4828-A0D5-CC36F767DDA7}" destId="{430BEAC3-D20C-4CD6-AB3D-15452F4ACFD4}" srcOrd="1" destOrd="0" parTransId="{0390BB76-67E7-442E-8317-006A8CFAF6F7}" sibTransId="{45FBCFCA-D6B7-4CF6-A85C-2FCF47061C8F}"/>
    <dgm:cxn modelId="{FBFDDCEE-AFB4-45CE-A9D6-B3741E149C8F}" type="presOf" srcId="{07FEA178-B291-44BD-B2FA-CAB5F9BC3A00}" destId="{9E12DCF7-2379-468E-AA7C-DAFA3B46EDC6}" srcOrd="0" destOrd="0" presId="urn:microsoft.com/office/officeart/2005/8/layout/radial6"/>
    <dgm:cxn modelId="{1F9A6360-7536-4607-A11E-28F97C2C0DA0}" srcId="{19E91040-028F-4828-A0D5-CC36F767DDA7}" destId="{9AFE71B2-092E-4616-9534-58239811960D}" srcOrd="4" destOrd="0" parTransId="{2ED32E75-8C75-4D97-9FAB-B837DC191EE1}" sibTransId="{07FEA178-B291-44BD-B2FA-CAB5F9BC3A00}"/>
    <dgm:cxn modelId="{A70AFC2E-BE59-4E8E-AF22-1BCF5D47252D}" srcId="{19E91040-028F-4828-A0D5-CC36F767DDA7}" destId="{A75B9523-E6F2-4F3D-9E8C-3BE892C1600C}" srcOrd="3" destOrd="0" parTransId="{1C5D606E-307E-463F-A727-C497DF40A74E}" sibTransId="{BB1DBFDD-5AD7-478E-8A28-E35057DBB9DE}"/>
    <dgm:cxn modelId="{35B901A9-0B04-451D-A97A-2E0BEA133394}" srcId="{F688FADE-2BE9-4B20-A0E7-131F9111E6D3}" destId="{19E91040-028F-4828-A0D5-CC36F767DDA7}" srcOrd="0" destOrd="0" parTransId="{6431F77E-D51F-4856-9F2D-78455C98CFAD}" sibTransId="{2E7983EF-CC21-4707-9DA2-881FDB55CE00}"/>
    <dgm:cxn modelId="{76AB2FC1-63DA-4639-A5B2-65363E8C0690}" srcId="{19E91040-028F-4828-A0D5-CC36F767DDA7}" destId="{4790CB5E-DD44-41E9-B330-D0FD5D4C8B09}" srcOrd="2" destOrd="0" parTransId="{FA15AA57-DEFC-47B2-B284-AC1EA49880D2}" sibTransId="{659F921D-2307-428E-B45A-71D9AEFFCC04}"/>
    <dgm:cxn modelId="{7BFE96F0-4B1F-4686-8433-2B6FCE55842E}" type="presOf" srcId="{9AFE71B2-092E-4616-9534-58239811960D}" destId="{11C2AD67-9AC6-4195-9670-CC670A2C5339}" srcOrd="0" destOrd="0" presId="urn:microsoft.com/office/officeart/2005/8/layout/radial6"/>
    <dgm:cxn modelId="{049F387F-0074-4346-AEC1-A61E2C381E8A}" type="presOf" srcId="{4C2C24C8-BD0F-41D0-B6BD-AB60EBEFEAE9}" destId="{652A055A-CBFA-46C6-B7D8-C84127D37251}" srcOrd="0" destOrd="0" presId="urn:microsoft.com/office/officeart/2005/8/layout/radial6"/>
    <dgm:cxn modelId="{3EE6CBAE-E16D-4C98-B07C-6F16E3008A0A}" srcId="{F688FADE-2BE9-4B20-A0E7-131F9111E6D3}" destId="{2B4F5236-5E9F-4B52-9651-5AD223775D65}" srcOrd="1" destOrd="0" parTransId="{F6C04432-D266-45AD-BB6A-4A22E80A34F9}" sibTransId="{803962C0-3780-4921-AF54-F3282FC10601}"/>
    <dgm:cxn modelId="{8D1A9CF1-6238-4D53-8E99-79221534A6C9}" type="presOf" srcId="{69606000-0B19-44B2-BFF7-FC2347AE1BCB}" destId="{31B6BE16-F7FA-4701-98C9-8A3D4598735B}" srcOrd="0" destOrd="0" presId="urn:microsoft.com/office/officeart/2005/8/layout/radial6"/>
    <dgm:cxn modelId="{2873BAAA-7C77-4031-A888-B420323F7021}" type="presOf" srcId="{A75B9523-E6F2-4F3D-9E8C-3BE892C1600C}" destId="{05C59391-168D-4863-BE3C-20B89E7F512B}" srcOrd="0" destOrd="0" presId="urn:microsoft.com/office/officeart/2005/8/layout/radial6"/>
    <dgm:cxn modelId="{7D6651DB-0BDC-44CF-ACBD-C2DA92B72E87}" type="presOf" srcId="{BB1DBFDD-5AD7-478E-8A28-E35057DBB9DE}" destId="{32039755-8215-435C-8C51-A19D05C96043}" srcOrd="0" destOrd="0" presId="urn:microsoft.com/office/officeart/2005/8/layout/radial6"/>
    <dgm:cxn modelId="{BFF83396-86CF-444E-81A2-037C90744266}" type="presOf" srcId="{F688FADE-2BE9-4B20-A0E7-131F9111E6D3}" destId="{42539450-DDB2-431E-A2BA-210156788B3F}" srcOrd="0" destOrd="0" presId="urn:microsoft.com/office/officeart/2005/8/layout/radial6"/>
    <dgm:cxn modelId="{B0BDFB19-841C-4040-BDCA-FC721E840A71}" type="presOf" srcId="{19E91040-028F-4828-A0D5-CC36F767DDA7}" destId="{BFAC2375-6C9C-4F63-8648-F21D77A27A07}" srcOrd="0" destOrd="0" presId="urn:microsoft.com/office/officeart/2005/8/layout/radial6"/>
    <dgm:cxn modelId="{0AAA437E-1082-4666-836A-D51B955BEBB8}" type="presOf" srcId="{85811389-751B-4E16-819C-C49EFCFDA149}" destId="{29ECC9DD-978B-4E02-BD17-B408D4256F03}" srcOrd="0" destOrd="0" presId="urn:microsoft.com/office/officeart/2005/8/layout/radial6"/>
    <dgm:cxn modelId="{BC994678-C39A-4517-B1DE-8F6B45AD99C2}" srcId="{19E91040-028F-4828-A0D5-CC36F767DDA7}" destId="{64ADB0C5-D14B-4D2A-8E1E-7232E3076E50}" srcOrd="0" destOrd="0" parTransId="{AB961AB9-C2A0-447D-A7B0-64A255CF86FB}" sibTransId="{69606000-0B19-44B2-BFF7-FC2347AE1BCB}"/>
    <dgm:cxn modelId="{EC2610D4-4566-42D9-8626-B56FCD6004C0}" type="presOf" srcId="{430BEAC3-D20C-4CD6-AB3D-15452F4ACFD4}" destId="{70B75FF9-864F-4A9A-ADB1-E997D494BF0F}" srcOrd="0" destOrd="0" presId="urn:microsoft.com/office/officeart/2005/8/layout/radial6"/>
    <dgm:cxn modelId="{CF073F9D-E369-4CDB-B717-A37EB5C18CC1}" type="presOf" srcId="{4790CB5E-DD44-41E9-B330-D0FD5D4C8B09}" destId="{391CA048-53E0-4262-8F01-334C5406D851}" srcOrd="0" destOrd="0" presId="urn:microsoft.com/office/officeart/2005/8/layout/radial6"/>
    <dgm:cxn modelId="{E45EE000-00F7-4325-BB90-69EBDF21BF3D}" type="presOf" srcId="{45FBCFCA-D6B7-4CF6-A85C-2FCF47061C8F}" destId="{5C630C70-46A1-444F-AF25-6898009598B9}" srcOrd="0" destOrd="0" presId="urn:microsoft.com/office/officeart/2005/8/layout/radial6"/>
    <dgm:cxn modelId="{21F4F853-5CCB-4669-AD76-0ECC405A05B0}" type="presOf" srcId="{64ADB0C5-D14B-4D2A-8E1E-7232E3076E50}" destId="{95CC651E-E6CB-4AF7-B0BF-B3C9FE0EF28D}" srcOrd="0" destOrd="0" presId="urn:microsoft.com/office/officeart/2005/8/layout/radial6"/>
    <dgm:cxn modelId="{732A13E6-76DE-4310-A0D6-2B78743A775D}" srcId="{19E91040-028F-4828-A0D5-CC36F767DDA7}" destId="{85811389-751B-4E16-819C-C49EFCFDA149}" srcOrd="5" destOrd="0" parTransId="{26948961-313C-4D55-A16E-0DA713A08D77}" sibTransId="{4C2C24C8-BD0F-41D0-B6BD-AB60EBEFEAE9}"/>
    <dgm:cxn modelId="{19CA8909-6066-4545-B2B9-ED28741F9B48}" type="presParOf" srcId="{42539450-DDB2-431E-A2BA-210156788B3F}" destId="{BFAC2375-6C9C-4F63-8648-F21D77A27A07}" srcOrd="0" destOrd="0" presId="urn:microsoft.com/office/officeart/2005/8/layout/radial6"/>
    <dgm:cxn modelId="{15E37AAB-DD64-46F1-8AA4-DDA9EB7EA205}" type="presParOf" srcId="{42539450-DDB2-431E-A2BA-210156788B3F}" destId="{95CC651E-E6CB-4AF7-B0BF-B3C9FE0EF28D}" srcOrd="1" destOrd="0" presId="urn:microsoft.com/office/officeart/2005/8/layout/radial6"/>
    <dgm:cxn modelId="{5CF55208-135C-42E0-BEB5-C711E6011F71}" type="presParOf" srcId="{42539450-DDB2-431E-A2BA-210156788B3F}" destId="{DB6B7FB7-1F47-437D-BCC9-BBC6A0711CA2}" srcOrd="2" destOrd="0" presId="urn:microsoft.com/office/officeart/2005/8/layout/radial6"/>
    <dgm:cxn modelId="{CA33B9C3-AD23-43FC-A167-2F2A3DF99553}" type="presParOf" srcId="{42539450-DDB2-431E-A2BA-210156788B3F}" destId="{31B6BE16-F7FA-4701-98C9-8A3D4598735B}" srcOrd="3" destOrd="0" presId="urn:microsoft.com/office/officeart/2005/8/layout/radial6"/>
    <dgm:cxn modelId="{E01762C4-32B2-4C3F-9BE3-3E109A949781}" type="presParOf" srcId="{42539450-DDB2-431E-A2BA-210156788B3F}" destId="{70B75FF9-864F-4A9A-ADB1-E997D494BF0F}" srcOrd="4" destOrd="0" presId="urn:microsoft.com/office/officeart/2005/8/layout/radial6"/>
    <dgm:cxn modelId="{06D31F54-88AF-4DBB-8764-2EE2C1927868}" type="presParOf" srcId="{42539450-DDB2-431E-A2BA-210156788B3F}" destId="{51C57509-D1F5-4014-B55B-4DD3B18A96BE}" srcOrd="5" destOrd="0" presId="urn:microsoft.com/office/officeart/2005/8/layout/radial6"/>
    <dgm:cxn modelId="{E1289137-99D6-4747-B0BF-5047F343DE01}" type="presParOf" srcId="{42539450-DDB2-431E-A2BA-210156788B3F}" destId="{5C630C70-46A1-444F-AF25-6898009598B9}" srcOrd="6" destOrd="0" presId="urn:microsoft.com/office/officeart/2005/8/layout/radial6"/>
    <dgm:cxn modelId="{A8741A09-7D6F-4347-AE3A-0CAD16D5B71A}" type="presParOf" srcId="{42539450-DDB2-431E-A2BA-210156788B3F}" destId="{391CA048-53E0-4262-8F01-334C5406D851}" srcOrd="7" destOrd="0" presId="urn:microsoft.com/office/officeart/2005/8/layout/radial6"/>
    <dgm:cxn modelId="{C2F49EFF-2A97-40A2-AAF8-8905A8980096}" type="presParOf" srcId="{42539450-DDB2-431E-A2BA-210156788B3F}" destId="{8666DEC1-C977-44A3-8AF7-0D9BE12DE433}" srcOrd="8" destOrd="0" presId="urn:microsoft.com/office/officeart/2005/8/layout/radial6"/>
    <dgm:cxn modelId="{3B9FD7A4-EECB-4694-8E76-062F8F2866A4}" type="presParOf" srcId="{42539450-DDB2-431E-A2BA-210156788B3F}" destId="{9DDCEAB4-E956-4130-B538-9512386293BF}" srcOrd="9" destOrd="0" presId="urn:microsoft.com/office/officeart/2005/8/layout/radial6"/>
    <dgm:cxn modelId="{D0E20313-BFA3-42CF-8F6E-3A42CF156F8C}" type="presParOf" srcId="{42539450-DDB2-431E-A2BA-210156788B3F}" destId="{05C59391-168D-4863-BE3C-20B89E7F512B}" srcOrd="10" destOrd="0" presId="urn:microsoft.com/office/officeart/2005/8/layout/radial6"/>
    <dgm:cxn modelId="{7A5C477C-5719-4757-BA17-B791163F874D}" type="presParOf" srcId="{42539450-DDB2-431E-A2BA-210156788B3F}" destId="{174C5B64-8124-4404-88F0-548F502D759D}" srcOrd="11" destOrd="0" presId="urn:microsoft.com/office/officeart/2005/8/layout/radial6"/>
    <dgm:cxn modelId="{1B70AB17-D474-4FBA-B083-D2CB73A556EA}" type="presParOf" srcId="{42539450-DDB2-431E-A2BA-210156788B3F}" destId="{32039755-8215-435C-8C51-A19D05C96043}" srcOrd="12" destOrd="0" presId="urn:microsoft.com/office/officeart/2005/8/layout/radial6"/>
    <dgm:cxn modelId="{07FEA161-3FBF-4414-8C62-B68A0FB802B0}" type="presParOf" srcId="{42539450-DDB2-431E-A2BA-210156788B3F}" destId="{11C2AD67-9AC6-4195-9670-CC670A2C5339}" srcOrd="13" destOrd="0" presId="urn:microsoft.com/office/officeart/2005/8/layout/radial6"/>
    <dgm:cxn modelId="{7FE2FED0-E224-4801-A2FB-D02F25EAC777}" type="presParOf" srcId="{42539450-DDB2-431E-A2BA-210156788B3F}" destId="{047C129D-1CB8-4884-9495-CF5DB1C1293E}" srcOrd="14" destOrd="0" presId="urn:microsoft.com/office/officeart/2005/8/layout/radial6"/>
    <dgm:cxn modelId="{CE16B3B2-AF8F-4250-A0C6-A8F02535E8A6}" type="presParOf" srcId="{42539450-DDB2-431E-A2BA-210156788B3F}" destId="{9E12DCF7-2379-468E-AA7C-DAFA3B46EDC6}" srcOrd="15" destOrd="0" presId="urn:microsoft.com/office/officeart/2005/8/layout/radial6"/>
    <dgm:cxn modelId="{92D5A4F1-C30D-448A-8509-2C41A2938EA6}" type="presParOf" srcId="{42539450-DDB2-431E-A2BA-210156788B3F}" destId="{29ECC9DD-978B-4E02-BD17-B408D4256F03}" srcOrd="16" destOrd="0" presId="urn:microsoft.com/office/officeart/2005/8/layout/radial6"/>
    <dgm:cxn modelId="{C51A99B3-04F3-44E6-8DD9-EE33D6E76867}" type="presParOf" srcId="{42539450-DDB2-431E-A2BA-210156788B3F}" destId="{615E49D5-D8A0-463F-8B73-3CBFF5B6FAF1}" srcOrd="17" destOrd="0" presId="urn:microsoft.com/office/officeart/2005/8/layout/radial6"/>
    <dgm:cxn modelId="{6F0C63EC-57CE-4CFD-82FB-CD03DD7E21DA}" type="presParOf" srcId="{42539450-DDB2-431E-A2BA-210156788B3F}" destId="{652A055A-CBFA-46C6-B7D8-C84127D37251}"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753D2-64D8-46FA-B67D-38E4E21E6834}">
      <dsp:nvSpPr>
        <dsp:cNvPr id="0" name=""/>
        <dsp:cNvSpPr/>
      </dsp:nvSpPr>
      <dsp:spPr>
        <a:xfrm>
          <a:off x="42848" y="1220"/>
          <a:ext cx="3531063" cy="710647"/>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GB" sz="1400" kern="1200" dirty="0"/>
            <a:t>Promote advocacy, awareness and </a:t>
          </a:r>
          <a:r>
            <a:rPr lang="en-US" sz="1400" kern="1200" dirty="0"/>
            <a:t>education, and partnerships for HCV associated </a:t>
          </a:r>
          <a:r>
            <a:rPr lang="en-GB" sz="1400" kern="1200" dirty="0"/>
            <a:t>resource mobilization</a:t>
          </a:r>
          <a:endParaRPr lang="ka-GE" sz="1400" kern="1200" dirty="0"/>
        </a:p>
      </dsp:txBody>
      <dsp:txXfrm>
        <a:off x="77539" y="35911"/>
        <a:ext cx="3461681" cy="641265"/>
      </dsp:txXfrm>
    </dsp:sp>
    <dsp:sp modelId="{8892EE52-01F2-4FD9-8DC4-1838F8B4F4EA}">
      <dsp:nvSpPr>
        <dsp:cNvPr id="0" name=""/>
        <dsp:cNvSpPr/>
      </dsp:nvSpPr>
      <dsp:spPr>
        <a:xfrm>
          <a:off x="58889" y="763440"/>
          <a:ext cx="3531063" cy="710647"/>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kern="1200" dirty="0"/>
            <a:t>Prevent HCV transmission</a:t>
          </a:r>
          <a:endParaRPr lang="ka-GE" sz="1800" kern="1200" dirty="0"/>
        </a:p>
      </dsp:txBody>
      <dsp:txXfrm>
        <a:off x="93580" y="798131"/>
        <a:ext cx="3461681" cy="641265"/>
      </dsp:txXfrm>
    </dsp:sp>
    <dsp:sp modelId="{F6DAD194-8CB7-4225-B1A0-033216129C7C}">
      <dsp:nvSpPr>
        <dsp:cNvPr id="0" name=""/>
        <dsp:cNvSpPr/>
      </dsp:nvSpPr>
      <dsp:spPr>
        <a:xfrm>
          <a:off x="42848" y="1493581"/>
          <a:ext cx="3531063" cy="710647"/>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a:t>Identify </a:t>
          </a:r>
          <a:r>
            <a:rPr lang="en-US" sz="1800" kern="1200" dirty="0" smtClean="0"/>
            <a:t>persons infected </a:t>
          </a:r>
          <a:r>
            <a:rPr lang="en-US" sz="1800" kern="1200" dirty="0"/>
            <a:t>with HCV</a:t>
          </a:r>
          <a:endParaRPr lang="ka-GE" sz="1800" kern="1200" dirty="0"/>
        </a:p>
      </dsp:txBody>
      <dsp:txXfrm>
        <a:off x="77539" y="1528272"/>
        <a:ext cx="3461681" cy="641265"/>
      </dsp:txXfrm>
    </dsp:sp>
    <dsp:sp modelId="{77D043D0-4B61-4F02-B2F2-D7C7B7189ED2}">
      <dsp:nvSpPr>
        <dsp:cNvPr id="0" name=""/>
        <dsp:cNvSpPr/>
      </dsp:nvSpPr>
      <dsp:spPr>
        <a:xfrm>
          <a:off x="42848" y="2239761"/>
          <a:ext cx="3531063" cy="710647"/>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kern="1200" dirty="0"/>
            <a:t>Improve HCV </a:t>
          </a:r>
          <a:r>
            <a:rPr lang="en-GB" sz="1800" kern="1200" dirty="0" smtClean="0"/>
            <a:t>laboratory diagnostics</a:t>
          </a:r>
          <a:endParaRPr lang="ka-GE" sz="1800" kern="1200" dirty="0"/>
        </a:p>
      </dsp:txBody>
      <dsp:txXfrm>
        <a:off x="77539" y="2274452"/>
        <a:ext cx="3461681" cy="641265"/>
      </dsp:txXfrm>
    </dsp:sp>
    <dsp:sp modelId="{A27F57A2-62BC-4BEC-A551-53D71431E83D}">
      <dsp:nvSpPr>
        <dsp:cNvPr id="0" name=""/>
        <dsp:cNvSpPr/>
      </dsp:nvSpPr>
      <dsp:spPr>
        <a:xfrm>
          <a:off x="42848" y="2985942"/>
          <a:ext cx="3531063" cy="710647"/>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a:t>Provide HCV </a:t>
          </a:r>
          <a:r>
            <a:rPr lang="en-US" sz="1800" kern="1200" dirty="0" smtClean="0"/>
            <a:t>care </a:t>
          </a:r>
          <a:r>
            <a:rPr lang="en-US" sz="1800" kern="1200" dirty="0"/>
            <a:t>and </a:t>
          </a:r>
          <a:r>
            <a:rPr lang="en-US" sz="1800" kern="1200" dirty="0" smtClean="0"/>
            <a:t>treatment</a:t>
          </a:r>
          <a:endParaRPr lang="ka-GE" sz="1800" kern="1200" dirty="0"/>
        </a:p>
      </dsp:txBody>
      <dsp:txXfrm>
        <a:off x="77539" y="3020633"/>
        <a:ext cx="3461681" cy="641265"/>
      </dsp:txXfrm>
    </dsp:sp>
    <dsp:sp modelId="{DAE32236-2964-4F68-A826-66814E08FBE6}">
      <dsp:nvSpPr>
        <dsp:cNvPr id="0" name=""/>
        <dsp:cNvSpPr/>
      </dsp:nvSpPr>
      <dsp:spPr>
        <a:xfrm>
          <a:off x="42848" y="3732122"/>
          <a:ext cx="3531063" cy="710647"/>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kern="1200" dirty="0"/>
            <a:t>Improve HCV Surveillance</a:t>
          </a:r>
          <a:endParaRPr lang="ka-GE" sz="1800" kern="1200" dirty="0"/>
        </a:p>
      </dsp:txBody>
      <dsp:txXfrm>
        <a:off x="77539" y="3766813"/>
        <a:ext cx="3461681" cy="6412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A055A-CBFA-46C6-B7D8-C84127D37251}">
      <dsp:nvSpPr>
        <dsp:cNvPr id="0" name=""/>
        <dsp:cNvSpPr/>
      </dsp:nvSpPr>
      <dsp:spPr>
        <a:xfrm>
          <a:off x="3060288" y="520239"/>
          <a:ext cx="3700472" cy="3700472"/>
        </a:xfrm>
        <a:prstGeom prst="blockArc">
          <a:avLst>
            <a:gd name="adj1" fmla="val 12599982"/>
            <a:gd name="adj2" fmla="val 16210394"/>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12DCF7-2379-468E-AA7C-DAFA3B46EDC6}">
      <dsp:nvSpPr>
        <dsp:cNvPr id="0" name=""/>
        <dsp:cNvSpPr/>
      </dsp:nvSpPr>
      <dsp:spPr>
        <a:xfrm>
          <a:off x="3060283" y="520247"/>
          <a:ext cx="3700472" cy="3700472"/>
        </a:xfrm>
        <a:prstGeom prst="blockArc">
          <a:avLst>
            <a:gd name="adj1" fmla="val 9000000"/>
            <a:gd name="adj2" fmla="val 126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039755-8215-435C-8C51-A19D05C96043}">
      <dsp:nvSpPr>
        <dsp:cNvPr id="0" name=""/>
        <dsp:cNvSpPr/>
      </dsp:nvSpPr>
      <dsp:spPr>
        <a:xfrm>
          <a:off x="3060283" y="520247"/>
          <a:ext cx="3700472" cy="3700472"/>
        </a:xfrm>
        <a:prstGeom prst="blockArc">
          <a:avLst>
            <a:gd name="adj1" fmla="val 5400000"/>
            <a:gd name="adj2" fmla="val 90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DCEAB4-E956-4130-B538-9512386293BF}">
      <dsp:nvSpPr>
        <dsp:cNvPr id="0" name=""/>
        <dsp:cNvSpPr/>
      </dsp:nvSpPr>
      <dsp:spPr>
        <a:xfrm>
          <a:off x="3060283" y="520247"/>
          <a:ext cx="3700472" cy="3700472"/>
        </a:xfrm>
        <a:prstGeom prst="blockArc">
          <a:avLst>
            <a:gd name="adj1" fmla="val 1800000"/>
            <a:gd name="adj2" fmla="val 54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630C70-46A1-444F-AF25-6898009598B9}">
      <dsp:nvSpPr>
        <dsp:cNvPr id="0" name=""/>
        <dsp:cNvSpPr/>
      </dsp:nvSpPr>
      <dsp:spPr>
        <a:xfrm>
          <a:off x="3060283" y="520247"/>
          <a:ext cx="3700472" cy="3700472"/>
        </a:xfrm>
        <a:prstGeom prst="blockArc">
          <a:avLst>
            <a:gd name="adj1" fmla="val 19800000"/>
            <a:gd name="adj2" fmla="val 18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B6BE16-F7FA-4701-98C9-8A3D4598735B}">
      <dsp:nvSpPr>
        <dsp:cNvPr id="0" name=""/>
        <dsp:cNvSpPr/>
      </dsp:nvSpPr>
      <dsp:spPr>
        <a:xfrm>
          <a:off x="3060279" y="520239"/>
          <a:ext cx="3700472" cy="3700472"/>
        </a:xfrm>
        <a:prstGeom prst="blockArc">
          <a:avLst>
            <a:gd name="adj1" fmla="val 16210412"/>
            <a:gd name="adj2" fmla="val 19800018"/>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AC2375-6C9C-4F63-8648-F21D77A27A07}">
      <dsp:nvSpPr>
        <dsp:cNvPr id="0" name=""/>
        <dsp:cNvSpPr/>
      </dsp:nvSpPr>
      <dsp:spPr>
        <a:xfrm>
          <a:off x="3888744" y="1396812"/>
          <a:ext cx="2043551" cy="19473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effectLst>
                <a:outerShdw blurRad="38100" dist="38100" dir="2700000" algn="tl">
                  <a:srgbClr val="000000">
                    <a:alpha val="43137"/>
                  </a:srgbClr>
                </a:outerShdw>
              </a:effectLst>
            </a:rPr>
            <a:t>Future Plans</a:t>
          </a:r>
          <a:endParaRPr lang="en-US" sz="1800" b="1" kern="1200" dirty="0">
            <a:solidFill>
              <a:schemeClr val="tx1"/>
            </a:solidFill>
            <a:effectLst>
              <a:outerShdw blurRad="38100" dist="38100" dir="2700000" algn="tl">
                <a:srgbClr val="000000">
                  <a:alpha val="43137"/>
                </a:srgbClr>
              </a:outerShdw>
            </a:effectLst>
          </a:endParaRPr>
        </a:p>
      </dsp:txBody>
      <dsp:txXfrm>
        <a:off x="4188015" y="1681994"/>
        <a:ext cx="1445009" cy="1376979"/>
      </dsp:txXfrm>
    </dsp:sp>
    <dsp:sp modelId="{95CC651E-E6CB-4AF7-B0BF-B3C9FE0EF28D}">
      <dsp:nvSpPr>
        <dsp:cNvPr id="0" name=""/>
        <dsp:cNvSpPr/>
      </dsp:nvSpPr>
      <dsp:spPr>
        <a:xfrm>
          <a:off x="4241873" y="-101940"/>
          <a:ext cx="1348238" cy="1328136"/>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effectLst>
                <a:outerShdw blurRad="38100" dist="38100" dir="2700000" algn="tl">
                  <a:srgbClr val="000000">
                    <a:alpha val="43137"/>
                  </a:srgbClr>
                </a:outerShdw>
              </a:effectLst>
            </a:rPr>
            <a:t>Strengthen Follow-up and  Linkage to Care </a:t>
          </a:r>
          <a:endParaRPr lang="en-US" sz="1200" b="1" kern="1200" dirty="0">
            <a:effectLst>
              <a:outerShdw blurRad="38100" dist="38100" dir="2700000" algn="tl">
                <a:srgbClr val="000000">
                  <a:alpha val="43137"/>
                </a:srgbClr>
              </a:outerShdw>
            </a:effectLst>
          </a:endParaRPr>
        </a:p>
      </dsp:txBody>
      <dsp:txXfrm>
        <a:off x="4439318" y="92561"/>
        <a:ext cx="953348" cy="939134"/>
      </dsp:txXfrm>
    </dsp:sp>
    <dsp:sp modelId="{70B75FF9-864F-4A9A-ADB1-E997D494BF0F}">
      <dsp:nvSpPr>
        <dsp:cNvPr id="0" name=""/>
        <dsp:cNvSpPr/>
      </dsp:nvSpPr>
      <dsp:spPr>
        <a:xfrm>
          <a:off x="5771538" y="789074"/>
          <a:ext cx="1410127" cy="1354462"/>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effectLst>
                <a:outerShdw blurRad="38100" dist="38100" dir="2700000" algn="tl">
                  <a:srgbClr val="000000">
                    <a:alpha val="43137"/>
                  </a:srgbClr>
                </a:outerShdw>
              </a:effectLst>
            </a:rPr>
            <a:t>Strengthen Communication campaigns </a:t>
          </a:r>
          <a:r>
            <a:rPr lang="en-US" sz="1100" b="1" kern="1200" baseline="0" dirty="0" smtClean="0">
              <a:effectLst>
                <a:outerShdw blurRad="38100" dist="38100" dir="2700000" algn="tl">
                  <a:srgbClr val="000000">
                    <a:alpha val="43137"/>
                  </a:srgbClr>
                </a:outerShdw>
              </a:effectLst>
            </a:rPr>
            <a:t> </a:t>
          </a:r>
          <a:endParaRPr lang="en-US" sz="1100" b="1" kern="1200" dirty="0">
            <a:effectLst>
              <a:outerShdw blurRad="38100" dist="38100" dir="2700000" algn="tl">
                <a:srgbClr val="000000">
                  <a:alpha val="43137"/>
                </a:srgbClr>
              </a:outerShdw>
            </a:effectLst>
          </a:endParaRPr>
        </a:p>
      </dsp:txBody>
      <dsp:txXfrm>
        <a:off x="5978046" y="987430"/>
        <a:ext cx="997111" cy="957750"/>
      </dsp:txXfrm>
    </dsp:sp>
    <dsp:sp modelId="{391CA048-53E0-4262-8F01-334C5406D851}">
      <dsp:nvSpPr>
        <dsp:cNvPr id="0" name=""/>
        <dsp:cNvSpPr/>
      </dsp:nvSpPr>
      <dsp:spPr>
        <a:xfrm>
          <a:off x="5798917" y="2652886"/>
          <a:ext cx="1355369" cy="1243550"/>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effectLst>
                <a:outerShdw blurRad="38100" dist="38100" dir="2700000" algn="tl">
                  <a:srgbClr val="000000">
                    <a:alpha val="43137"/>
                  </a:srgbClr>
                </a:outerShdw>
              </a:effectLst>
            </a:rPr>
            <a:t>Intensify</a:t>
          </a:r>
          <a:r>
            <a:rPr lang="en-US" sz="1200" b="1" kern="1200" baseline="0" dirty="0" smtClean="0">
              <a:effectLst>
                <a:outerShdw blurRad="38100" dist="38100" dir="2700000" algn="tl">
                  <a:srgbClr val="000000">
                    <a:alpha val="43137"/>
                  </a:srgbClr>
                </a:outerShdw>
              </a:effectLst>
            </a:rPr>
            <a:t> Routine Screening</a:t>
          </a:r>
          <a:endParaRPr lang="en-US" sz="1200" b="1" kern="1200" dirty="0">
            <a:effectLst>
              <a:outerShdw blurRad="38100" dist="38100" dir="2700000" algn="tl">
                <a:srgbClr val="000000">
                  <a:alpha val="43137"/>
                </a:srgbClr>
              </a:outerShdw>
            </a:effectLst>
          </a:endParaRPr>
        </a:p>
      </dsp:txBody>
      <dsp:txXfrm>
        <a:off x="5997406" y="2835000"/>
        <a:ext cx="958391" cy="879322"/>
      </dsp:txXfrm>
    </dsp:sp>
    <dsp:sp modelId="{05C59391-168D-4863-BE3C-20B89E7F512B}">
      <dsp:nvSpPr>
        <dsp:cNvPr id="0" name=""/>
        <dsp:cNvSpPr/>
      </dsp:nvSpPr>
      <dsp:spPr>
        <a:xfrm>
          <a:off x="4177402" y="3471182"/>
          <a:ext cx="1466234" cy="1415315"/>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Strengthen the Involvement of the Primary Healthcare Sector</a:t>
          </a:r>
        </a:p>
      </dsp:txBody>
      <dsp:txXfrm>
        <a:off x="4392127" y="3678450"/>
        <a:ext cx="1036784" cy="1000779"/>
      </dsp:txXfrm>
    </dsp:sp>
    <dsp:sp modelId="{11C2AD67-9AC6-4195-9670-CC670A2C5339}">
      <dsp:nvSpPr>
        <dsp:cNvPr id="0" name=""/>
        <dsp:cNvSpPr/>
      </dsp:nvSpPr>
      <dsp:spPr>
        <a:xfrm>
          <a:off x="2612762" y="2523612"/>
          <a:ext cx="1463349" cy="1502100"/>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Implement the  </a:t>
          </a:r>
          <a:r>
            <a:rPr lang="en-US" sz="1400" kern="1200" dirty="0" err="1"/>
            <a:t>Samegrelo-Zemo</a:t>
          </a:r>
          <a:r>
            <a:rPr lang="en-US" sz="1400" kern="1200" dirty="0"/>
            <a:t> </a:t>
          </a:r>
          <a:r>
            <a:rPr lang="en-US" sz="1400" kern="1200" dirty="0" err="1"/>
            <a:t>Svaneti</a:t>
          </a:r>
          <a:r>
            <a:rPr lang="en-US" sz="1400" kern="1200" dirty="0"/>
            <a:t> Project </a:t>
          </a:r>
          <a:r>
            <a:rPr lang="en-US" sz="1400" kern="1200" dirty="0" smtClean="0"/>
            <a:t>Countrywide</a:t>
          </a:r>
          <a:endParaRPr lang="en-US" sz="1400" kern="1200" dirty="0"/>
        </a:p>
      </dsp:txBody>
      <dsp:txXfrm>
        <a:off x="2827064" y="2743589"/>
        <a:ext cx="1034745" cy="1062146"/>
      </dsp:txXfrm>
    </dsp:sp>
    <dsp:sp modelId="{29ECC9DD-978B-4E02-BD17-B408D4256F03}">
      <dsp:nvSpPr>
        <dsp:cNvPr id="0" name=""/>
        <dsp:cNvSpPr/>
      </dsp:nvSpPr>
      <dsp:spPr>
        <a:xfrm>
          <a:off x="2666752" y="844530"/>
          <a:ext cx="1355369" cy="1243550"/>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effectLst>
                <a:outerShdw blurRad="38100" dist="38100" dir="2700000" algn="tl">
                  <a:srgbClr val="000000">
                    <a:alpha val="43137"/>
                  </a:srgbClr>
                </a:outerShdw>
              </a:effectLst>
            </a:rPr>
            <a:t>Intensify Enrollment of the Harm Reduction Network </a:t>
          </a:r>
        </a:p>
      </dsp:txBody>
      <dsp:txXfrm>
        <a:off x="2865241" y="1026644"/>
        <a:ext cx="958391" cy="87932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0.0675</cdr:x>
      <cdr:y>0.92281</cdr:y>
    </cdr:from>
    <cdr:to>
      <cdr:x>0.25</cdr:x>
      <cdr:y>0.97963</cdr:y>
    </cdr:to>
    <cdr:sp macro="" textlink="">
      <cdr:nvSpPr>
        <cdr:cNvPr id="2" name="TextBox 1"/>
        <cdr:cNvSpPr txBox="1"/>
      </cdr:nvSpPr>
      <cdr:spPr>
        <a:xfrm xmlns:a="http://schemas.openxmlformats.org/drawingml/2006/main">
          <a:off x="809468" y="6086008"/>
          <a:ext cx="2188564" cy="3747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0.03875</cdr:x>
      <cdr:y>0.94554</cdr:y>
    </cdr:from>
    <cdr:to>
      <cdr:x>0.22125</cdr:x>
      <cdr:y>0.96372</cdr:y>
    </cdr:to>
    <cdr:sp macro="" textlink="">
      <cdr:nvSpPr>
        <cdr:cNvPr id="3" name="TextBox 2"/>
        <cdr:cNvSpPr txBox="1"/>
      </cdr:nvSpPr>
      <cdr:spPr>
        <a:xfrm xmlns:a="http://schemas.openxmlformats.org/drawingml/2006/main">
          <a:off x="464694" y="6235909"/>
          <a:ext cx="2188564" cy="1199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0.5261</cdr:x>
      <cdr:y>0.21176</cdr:y>
    </cdr:from>
    <cdr:to>
      <cdr:x>0.6011</cdr:x>
      <cdr:y>0.26078</cdr:y>
    </cdr:to>
    <cdr:sp macro="" textlink="">
      <cdr:nvSpPr>
        <cdr:cNvPr id="12" name="TextBox 11"/>
        <cdr:cNvSpPr txBox="1"/>
      </cdr:nvSpPr>
      <cdr:spPr>
        <a:xfrm xmlns:a="http://schemas.openxmlformats.org/drawingml/2006/main">
          <a:off x="6414247" y="1452281"/>
          <a:ext cx="914400" cy="3361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0.29706</cdr:x>
      <cdr:y>0.07843</cdr:y>
    </cdr:from>
    <cdr:to>
      <cdr:x>0.37206</cdr:x>
      <cdr:y>0.21176</cdr:y>
    </cdr:to>
    <cdr:sp macro="" textlink="">
      <cdr:nvSpPr>
        <cdr:cNvPr id="8" name="TextBox 7"/>
        <cdr:cNvSpPr txBox="1"/>
      </cdr:nvSpPr>
      <cdr:spPr>
        <a:xfrm xmlns:a="http://schemas.openxmlformats.org/drawingml/2006/main">
          <a:off x="3621741" y="53788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0.35833</cdr:x>
      <cdr:y>0.24815</cdr:y>
    </cdr:from>
    <cdr:to>
      <cdr:x>0.45833</cdr:x>
      <cdr:y>0.29259</cdr:y>
    </cdr:to>
    <cdr:sp macro="" textlink="">
      <cdr:nvSpPr>
        <cdr:cNvPr id="5" name="TextBox 4"/>
        <cdr:cNvSpPr txBox="1"/>
      </cdr:nvSpPr>
      <cdr:spPr>
        <a:xfrm xmlns:a="http://schemas.openxmlformats.org/drawingml/2006/main">
          <a:off x="3276600" y="1276348"/>
          <a:ext cx="9144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0.375</cdr:x>
      <cdr:y>0.29259</cdr:y>
    </cdr:from>
    <cdr:to>
      <cdr:x>0.475</cdr:x>
      <cdr:y>0.42593</cdr:y>
    </cdr:to>
    <cdr:sp macro="" textlink="">
      <cdr:nvSpPr>
        <cdr:cNvPr id="6" name="TextBox 5"/>
        <cdr:cNvSpPr txBox="1"/>
      </cdr:nvSpPr>
      <cdr:spPr>
        <a:xfrm xmlns:a="http://schemas.openxmlformats.org/drawingml/2006/main">
          <a:off x="3429000" y="1504948"/>
          <a:ext cx="914400" cy="685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0.32998</cdr:x>
      <cdr:y>0.72099</cdr:y>
    </cdr:from>
    <cdr:to>
      <cdr:x>0.43832</cdr:x>
      <cdr:y>0.77522</cdr:y>
    </cdr:to>
    <cdr:sp macro="" textlink="">
      <cdr:nvSpPr>
        <cdr:cNvPr id="9" name="TextBox 1"/>
        <cdr:cNvSpPr txBox="1"/>
      </cdr:nvSpPr>
      <cdr:spPr>
        <a:xfrm xmlns:a="http://schemas.openxmlformats.org/drawingml/2006/main">
          <a:off x="3017360" y="3708432"/>
          <a:ext cx="990600" cy="278890"/>
        </a:xfrm>
        <a:prstGeom xmlns:a="http://schemas.openxmlformats.org/drawingml/2006/main" prst="rect">
          <a:avLst/>
        </a:prstGeom>
      </cdr:spPr>
      <cdr:txBody>
        <a:bodyPr xmlns:a="http://schemas.openxmlformats.org/drawingml/2006/main" wrap="none" rtlCol="0"/>
        <a:lstStyle xmlns:a="http://schemas.openxmlformats.org/drawingml/2006/main">
          <a:defPPr>
            <a:defRPr lang="ka-G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ea typeface="+mn-ea"/>
              <a:cs typeface="+mn-cs"/>
            </a:rPr>
            <a:t>94.6%</a:t>
          </a:r>
          <a:endParaRPr kumimoji="0" lang="en-US" sz="1100" b="0" i="0" u="none" strike="noStrike" kern="1200" cap="none" spc="0" normalizeH="0" baseline="0" noProof="0" dirty="0">
            <a:ln>
              <a:noFill/>
            </a:ln>
            <a:solidFill>
              <a:prstClr val="black"/>
            </a:solidFill>
            <a:effectLst/>
            <a:uLnTx/>
            <a:uFillTx/>
            <a:ea typeface="+mn-ea"/>
            <a:cs typeface="+mn-cs"/>
          </a:endParaRPr>
        </a:p>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9" y="0"/>
            <a:ext cx="2946400" cy="498475"/>
          </a:xfrm>
          <a:prstGeom prst="rect">
            <a:avLst/>
          </a:prstGeom>
        </p:spPr>
        <p:txBody>
          <a:bodyPr vert="horz" lIns="91440" tIns="45720" rIns="91440" bIns="45720" rtlCol="0"/>
          <a:lstStyle>
            <a:lvl1pPr algn="r">
              <a:defRPr sz="1200"/>
            </a:lvl1pPr>
          </a:lstStyle>
          <a:p>
            <a:fld id="{1E37B8EB-3778-4088-8AC0-A3891E8F0E3D}" type="datetimeFigureOut">
              <a:rPr lang="en-US" smtClean="0"/>
              <a:t>4/8/2019</a:t>
            </a:fld>
            <a:endParaRPr lang="en-US"/>
          </a:p>
        </p:txBody>
      </p:sp>
      <p:sp>
        <p:nvSpPr>
          <p:cNvPr id="4" name="Footer Placeholder 3"/>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9" y="9431338"/>
            <a:ext cx="2946400" cy="498475"/>
          </a:xfrm>
          <a:prstGeom prst="rect">
            <a:avLst/>
          </a:prstGeom>
        </p:spPr>
        <p:txBody>
          <a:bodyPr vert="horz" lIns="91440" tIns="45720" rIns="91440" bIns="45720" rtlCol="0" anchor="b"/>
          <a:lstStyle>
            <a:lvl1pPr algn="r">
              <a:defRPr sz="1200"/>
            </a:lvl1pPr>
          </a:lstStyle>
          <a:p>
            <a:fld id="{B255AC6E-1FFB-49B0-B848-F4F7E7B2B6E3}" type="slidenum">
              <a:rPr lang="en-US" smtClean="0"/>
              <a:t>‹#›</a:t>
            </a:fld>
            <a:endParaRPr lang="en-US"/>
          </a:p>
        </p:txBody>
      </p:sp>
    </p:spTree>
    <p:extLst>
      <p:ext uri="{BB962C8B-B14F-4D97-AF65-F5344CB8AC3E}">
        <p14:creationId xmlns:p14="http://schemas.microsoft.com/office/powerpoint/2010/main" val="3645793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200" cy="497845"/>
          </a:xfrm>
          <a:prstGeom prst="rect">
            <a:avLst/>
          </a:prstGeom>
        </p:spPr>
        <p:txBody>
          <a:bodyPr vert="horz" lIns="91440" tIns="45720" rIns="91440" bIns="45720" rtlCol="0"/>
          <a:lstStyle>
            <a:lvl1pPr algn="l">
              <a:defRPr sz="1200"/>
            </a:lvl1pPr>
          </a:lstStyle>
          <a:p>
            <a:endParaRPr lang="ka-GE"/>
          </a:p>
        </p:txBody>
      </p:sp>
      <p:sp>
        <p:nvSpPr>
          <p:cNvPr id="3" name="Date Placeholder 2"/>
          <p:cNvSpPr>
            <a:spLocks noGrp="1"/>
          </p:cNvSpPr>
          <p:nvPr>
            <p:ph type="dt" idx="1"/>
          </p:nvPr>
        </p:nvSpPr>
        <p:spPr>
          <a:xfrm>
            <a:off x="3850947" y="2"/>
            <a:ext cx="2945199" cy="497845"/>
          </a:xfrm>
          <a:prstGeom prst="rect">
            <a:avLst/>
          </a:prstGeom>
        </p:spPr>
        <p:txBody>
          <a:bodyPr vert="horz" lIns="91440" tIns="45720" rIns="91440" bIns="45720" rtlCol="0"/>
          <a:lstStyle>
            <a:lvl1pPr algn="r">
              <a:defRPr sz="1200"/>
            </a:lvl1pPr>
          </a:lstStyle>
          <a:p>
            <a:fld id="{DB9690FC-691C-41BC-89D3-B094747A9953}" type="datetimeFigureOut">
              <a:rPr lang="ka-GE" smtClean="0"/>
              <a:t>08.04.2019</a:t>
            </a:fld>
            <a:endParaRPr lang="ka-G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ka-GE"/>
          </a:p>
        </p:txBody>
      </p:sp>
      <p:sp>
        <p:nvSpPr>
          <p:cNvPr id="5" name="Notes Placeholder 4"/>
          <p:cNvSpPr>
            <a:spLocks noGrp="1"/>
          </p:cNvSpPr>
          <p:nvPr>
            <p:ph type="body" sz="quarter" idx="3"/>
          </p:nvPr>
        </p:nvSpPr>
        <p:spPr>
          <a:xfrm>
            <a:off x="679310" y="4778639"/>
            <a:ext cx="5439058" cy="390994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6" name="Footer Placeholder 5"/>
          <p:cNvSpPr>
            <a:spLocks noGrp="1"/>
          </p:cNvSpPr>
          <p:nvPr>
            <p:ph type="ftr" sz="quarter" idx="4"/>
          </p:nvPr>
        </p:nvSpPr>
        <p:spPr>
          <a:xfrm>
            <a:off x="0" y="9431969"/>
            <a:ext cx="2945200" cy="497845"/>
          </a:xfrm>
          <a:prstGeom prst="rect">
            <a:avLst/>
          </a:prstGeom>
        </p:spPr>
        <p:txBody>
          <a:bodyPr vert="horz" lIns="91440" tIns="45720" rIns="91440" bIns="45720" rtlCol="0" anchor="b"/>
          <a:lstStyle>
            <a:lvl1pPr algn="l">
              <a:defRPr sz="1200"/>
            </a:lvl1pPr>
          </a:lstStyle>
          <a:p>
            <a:endParaRPr lang="ka-GE"/>
          </a:p>
        </p:txBody>
      </p:sp>
      <p:sp>
        <p:nvSpPr>
          <p:cNvPr id="7" name="Slide Number Placeholder 6"/>
          <p:cNvSpPr>
            <a:spLocks noGrp="1"/>
          </p:cNvSpPr>
          <p:nvPr>
            <p:ph type="sldNum" sz="quarter" idx="5"/>
          </p:nvPr>
        </p:nvSpPr>
        <p:spPr>
          <a:xfrm>
            <a:off x="3850947" y="9431969"/>
            <a:ext cx="2945199" cy="497845"/>
          </a:xfrm>
          <a:prstGeom prst="rect">
            <a:avLst/>
          </a:prstGeom>
        </p:spPr>
        <p:txBody>
          <a:bodyPr vert="horz" lIns="91440" tIns="45720" rIns="91440" bIns="45720" rtlCol="0" anchor="b"/>
          <a:lstStyle>
            <a:lvl1pPr algn="r">
              <a:defRPr sz="1200"/>
            </a:lvl1pPr>
          </a:lstStyle>
          <a:p>
            <a:fld id="{55BCBED4-FF19-44B7-8DDE-5284BACB1013}" type="slidenum">
              <a:rPr lang="ka-GE" smtClean="0"/>
              <a:t>‹#›</a:t>
            </a:fld>
            <a:endParaRPr lang="ka-GE"/>
          </a:p>
        </p:txBody>
      </p:sp>
    </p:spTree>
    <p:extLst>
      <p:ext uri="{BB962C8B-B14F-4D97-AF65-F5344CB8AC3E}">
        <p14:creationId xmlns:p14="http://schemas.microsoft.com/office/powerpoint/2010/main" val="2975215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1183108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smtClean="0">
              <a:solidFill>
                <a:schemeClr val="tx1">
                  <a:lumMod val="85000"/>
                  <a:lumOff val="15000"/>
                </a:schemeClr>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55BCBED4-FF19-44B7-8DDE-5284BACB1013}" type="slidenum">
              <a:rPr lang="ka-GE" smtClean="0"/>
              <a:t>10</a:t>
            </a:fld>
            <a:endParaRPr lang="ka-GE"/>
          </a:p>
        </p:txBody>
      </p:sp>
    </p:spTree>
    <p:extLst>
      <p:ext uri="{BB962C8B-B14F-4D97-AF65-F5344CB8AC3E}">
        <p14:creationId xmlns:p14="http://schemas.microsoft.com/office/powerpoint/2010/main" val="2933040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CBED4-FF19-44B7-8DDE-5284BACB1013}" type="slidenum">
              <a:rPr lang="ka-GE" smtClean="0"/>
              <a:t>11</a:t>
            </a:fld>
            <a:endParaRPr lang="ka-GE"/>
          </a:p>
        </p:txBody>
      </p:sp>
    </p:spTree>
    <p:extLst>
      <p:ext uri="{BB962C8B-B14F-4D97-AF65-F5344CB8AC3E}">
        <p14:creationId xmlns:p14="http://schemas.microsoft.com/office/powerpoint/2010/main" val="1911392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CBED4-FF19-44B7-8DDE-5284BACB1013}" type="slidenum">
              <a:rPr lang="ka-GE" smtClean="0"/>
              <a:t>12</a:t>
            </a:fld>
            <a:endParaRPr lang="ka-GE"/>
          </a:p>
        </p:txBody>
      </p:sp>
    </p:spTree>
    <p:extLst>
      <p:ext uri="{BB962C8B-B14F-4D97-AF65-F5344CB8AC3E}">
        <p14:creationId xmlns:p14="http://schemas.microsoft.com/office/powerpoint/2010/main" val="1961983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CBED4-FF19-44B7-8DDE-5284BACB1013}" type="slidenum">
              <a:rPr lang="ka-GE" smtClean="0"/>
              <a:t>13</a:t>
            </a:fld>
            <a:endParaRPr lang="ka-GE"/>
          </a:p>
        </p:txBody>
      </p:sp>
    </p:spTree>
    <p:extLst>
      <p:ext uri="{BB962C8B-B14F-4D97-AF65-F5344CB8AC3E}">
        <p14:creationId xmlns:p14="http://schemas.microsoft.com/office/powerpoint/2010/main" val="1985525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endParaRPr>
          </a:p>
          <a:p>
            <a:endParaRPr lang="en-US" dirty="0"/>
          </a:p>
        </p:txBody>
      </p:sp>
      <p:sp>
        <p:nvSpPr>
          <p:cNvPr id="4" name="Slide Number Placeholder 3"/>
          <p:cNvSpPr>
            <a:spLocks noGrp="1"/>
          </p:cNvSpPr>
          <p:nvPr>
            <p:ph type="sldNum" sz="quarter" idx="10"/>
          </p:nvPr>
        </p:nvSpPr>
        <p:spPr/>
        <p:txBody>
          <a:bodyPr/>
          <a:lstStyle/>
          <a:p>
            <a:fld id="{55BCBED4-FF19-44B7-8DDE-5284BACB1013}" type="slidenum">
              <a:rPr lang="ka-GE" smtClean="0"/>
              <a:t>14</a:t>
            </a:fld>
            <a:endParaRPr lang="ka-GE"/>
          </a:p>
        </p:txBody>
      </p:sp>
    </p:spTree>
    <p:extLst>
      <p:ext uri="{BB962C8B-B14F-4D97-AF65-F5344CB8AC3E}">
        <p14:creationId xmlns:p14="http://schemas.microsoft.com/office/powerpoint/2010/main" val="3346914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buFont typeface="Wingdings" panose="05000000000000000000" pitchFamily="2" charset="2"/>
              <a:buChar char="Ø"/>
            </a:pPr>
            <a:endParaRPr lang="en-US" dirty="0"/>
          </a:p>
        </p:txBody>
      </p:sp>
      <p:sp>
        <p:nvSpPr>
          <p:cNvPr id="4" name="Slide Number Placeholder 3"/>
          <p:cNvSpPr>
            <a:spLocks noGrp="1"/>
          </p:cNvSpPr>
          <p:nvPr>
            <p:ph type="sldNum" sz="quarter" idx="10"/>
          </p:nvPr>
        </p:nvSpPr>
        <p:spPr/>
        <p:txBody>
          <a:bodyPr/>
          <a:lstStyle/>
          <a:p>
            <a:fld id="{55BCBED4-FF19-44B7-8DDE-5284BACB1013}" type="slidenum">
              <a:rPr lang="ka-GE" smtClean="0"/>
              <a:t>15</a:t>
            </a:fld>
            <a:endParaRPr lang="ka-GE"/>
          </a:p>
        </p:txBody>
      </p:sp>
    </p:spTree>
    <p:extLst>
      <p:ext uri="{BB962C8B-B14F-4D97-AF65-F5344CB8AC3E}">
        <p14:creationId xmlns:p14="http://schemas.microsoft.com/office/powerpoint/2010/main" val="794734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3981980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60076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CBED4-FF19-44B7-8DDE-5284BACB1013}" type="slidenum">
              <a:rPr lang="ka-GE" smtClean="0"/>
              <a:t>4</a:t>
            </a:fld>
            <a:endParaRPr lang="ka-GE"/>
          </a:p>
        </p:txBody>
      </p:sp>
    </p:spTree>
    <p:extLst>
      <p:ext uri="{BB962C8B-B14F-4D97-AF65-F5344CB8AC3E}">
        <p14:creationId xmlns:p14="http://schemas.microsoft.com/office/powerpoint/2010/main" val="1880822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CBED4-FF19-44B7-8DDE-5284BACB1013}" type="slidenum">
              <a:rPr lang="ka-GE" smtClean="0"/>
              <a:t>5</a:t>
            </a:fld>
            <a:endParaRPr lang="ka-GE"/>
          </a:p>
        </p:txBody>
      </p:sp>
    </p:spTree>
    <p:extLst>
      <p:ext uri="{BB962C8B-B14F-4D97-AF65-F5344CB8AC3E}">
        <p14:creationId xmlns:p14="http://schemas.microsoft.com/office/powerpoint/2010/main" val="3667185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CBED4-FF19-44B7-8DDE-5284BACB1013}" type="slidenum">
              <a:rPr lang="ka-GE" smtClean="0"/>
              <a:t>6</a:t>
            </a:fld>
            <a:endParaRPr lang="ka-GE"/>
          </a:p>
        </p:txBody>
      </p:sp>
    </p:spTree>
    <p:extLst>
      <p:ext uri="{BB962C8B-B14F-4D97-AF65-F5344CB8AC3E}">
        <p14:creationId xmlns:p14="http://schemas.microsoft.com/office/powerpoint/2010/main" val="315819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5BCBED4-FF19-44B7-8DDE-5284BACB1013}" type="slidenum">
              <a:rPr lang="ka-GE" smtClean="0"/>
              <a:t>7</a:t>
            </a:fld>
            <a:endParaRPr lang="ka-GE"/>
          </a:p>
        </p:txBody>
      </p:sp>
    </p:spTree>
    <p:extLst>
      <p:ext uri="{BB962C8B-B14F-4D97-AF65-F5344CB8AC3E}">
        <p14:creationId xmlns:p14="http://schemas.microsoft.com/office/powerpoint/2010/main" val="3432884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CBED4-FF19-44B7-8DDE-5284BACB1013}" type="slidenum">
              <a:rPr lang="ka-GE" smtClean="0"/>
              <a:t>8</a:t>
            </a:fld>
            <a:endParaRPr lang="ka-GE"/>
          </a:p>
        </p:txBody>
      </p:sp>
    </p:spTree>
    <p:extLst>
      <p:ext uri="{BB962C8B-B14F-4D97-AF65-F5344CB8AC3E}">
        <p14:creationId xmlns:p14="http://schemas.microsoft.com/office/powerpoint/2010/main" val="1824867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CBED4-FF19-44B7-8DDE-5284BACB1013}" type="slidenum">
              <a:rPr lang="ka-GE" smtClean="0"/>
              <a:t>9</a:t>
            </a:fld>
            <a:endParaRPr lang="ka-GE"/>
          </a:p>
        </p:txBody>
      </p:sp>
    </p:spTree>
    <p:extLst>
      <p:ext uri="{BB962C8B-B14F-4D97-AF65-F5344CB8AC3E}">
        <p14:creationId xmlns:p14="http://schemas.microsoft.com/office/powerpoint/2010/main" val="2134004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CB975E-CD6C-441E-A07B-D657ECD97421}" type="datetime1">
              <a:rPr lang="en-US">
                <a:solidFill>
                  <a:prstClr val="black">
                    <a:tint val="75000"/>
                  </a:prstClr>
                </a:solidFill>
              </a:rPr>
              <a:pPr>
                <a:def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1B76FD4-9C7C-4FB7-8DA8-6C94B568D20C}" type="slidenum">
              <a:rPr lang="en-US">
                <a:solidFill>
                  <a:prstClr val="black">
                    <a:tint val="75000"/>
                  </a:prstClr>
                </a:solidFill>
              </a:rPr>
              <a:pPr>
                <a:defRPr/>
              </a:pPr>
              <a:t>‹#›</a:t>
            </a:fld>
            <a:endParaRPr lang="en-US">
              <a:solidFill>
                <a:prstClr val="black">
                  <a:tint val="75000"/>
                </a:prstClr>
              </a:solidFill>
            </a:endParaRPr>
          </a:p>
        </p:txBody>
      </p:sp>
      <p:pic>
        <p:nvPicPr>
          <p:cNvPr id="1026" name="Picture 2" descr="á¡áá¥áá áááááá¡ á¨á áááá¡, á¯áááá ááááááá¡á áá á¡ááªáááá£á á áááªááá¡ á¡áááááá¡á¢á á - áááááá á áááá áá"/>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12" y="11113"/>
            <a:ext cx="3860800" cy="571501"/>
          </a:xfrm>
          <a:prstGeom prst="rect">
            <a:avLst/>
          </a:prstGeom>
          <a:solidFill>
            <a:schemeClr val="bg1"/>
          </a:solidFill>
        </p:spPr>
      </p:pic>
    </p:spTree>
    <p:extLst>
      <p:ext uri="{BB962C8B-B14F-4D97-AF65-F5344CB8AC3E}">
        <p14:creationId xmlns:p14="http://schemas.microsoft.com/office/powerpoint/2010/main" val="15299854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9747C2-710D-4F89-9B4E-61548951AB2D}" type="datetime1">
              <a:rPr lang="en-US">
                <a:solidFill>
                  <a:prstClr val="black">
                    <a:tint val="75000"/>
                  </a:prstClr>
                </a:solidFill>
              </a:rPr>
              <a:pPr>
                <a:defRPr/>
              </a:pPr>
              <a:t>4/8/2019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87A61E6-2D68-40C9-B133-94F66584BC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1869915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9FFAFB-1253-48DA-87CC-94F44FB5E089}" type="datetime1">
              <a:rPr lang="en-US">
                <a:solidFill>
                  <a:prstClr val="black">
                    <a:tint val="75000"/>
                  </a:prstClr>
                </a:solidFill>
              </a:rPr>
              <a:pPr>
                <a:defRPr/>
              </a:pPr>
              <a:t>4/8/2019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246330C-CC95-44DC-8345-068D35688B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99972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34575A-4521-4A2C-B4AE-D5D1BC4425FB}" type="datetime1">
              <a:rPr lang="en-US">
                <a:solidFill>
                  <a:prstClr val="black">
                    <a:tint val="75000"/>
                  </a:prstClr>
                </a:solidFill>
              </a:rPr>
              <a:pPr>
                <a:def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B481AA-70E7-4BD4-B817-48858F874E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62903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414217-1ABD-42DF-8DDE-42929C18B2B4}" type="datetime1">
              <a:rPr lang="en-US">
                <a:solidFill>
                  <a:prstClr val="black">
                    <a:tint val="75000"/>
                  </a:prstClr>
                </a:solidFill>
              </a:rPr>
              <a:pPr>
                <a:def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E27D6B-BE32-483A-98FD-4FFE045C95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52116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CB975E-CD6C-441E-A07B-D657ECD97421}" type="datetime1">
              <a:rPr lang="en-US">
                <a:solidFill>
                  <a:prstClr val="black">
                    <a:tint val="75000"/>
                  </a:prstClr>
                </a:solidFill>
              </a:rPr>
              <a:pPr>
                <a:def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1B76FD4-9C7C-4FB7-8DA8-6C94B568D20C}" type="slidenum">
              <a:rPr lang="en-US">
                <a:solidFill>
                  <a:prstClr val="black">
                    <a:tint val="75000"/>
                  </a:prstClr>
                </a:solidFill>
              </a:rPr>
              <a:pPr>
                <a:defRPr/>
              </a:pPr>
              <a:t>‹#›</a:t>
            </a:fld>
            <a:endParaRPr lang="en-US">
              <a:solidFill>
                <a:prstClr val="black">
                  <a:tint val="75000"/>
                </a:prstClr>
              </a:solidFill>
            </a:endParaRPr>
          </a:p>
        </p:txBody>
      </p:sp>
      <p:pic>
        <p:nvPicPr>
          <p:cNvPr id="1026" name="Picture 2" descr="á¡áá¥áá áááááá¡ á¨á áááá¡, á¯áááá ááááááá¡á áá á¡ááªáááá£á á áááªááá¡ á¡áááááá¡á¢á á - áááááá á áááá áá"/>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12" y="11113"/>
            <a:ext cx="3860800" cy="571501"/>
          </a:xfrm>
          <a:prstGeom prst="rect">
            <a:avLst/>
          </a:prstGeom>
          <a:solidFill>
            <a:schemeClr val="bg1"/>
          </a:solidFill>
        </p:spPr>
      </p:pic>
    </p:spTree>
    <p:extLst>
      <p:ext uri="{BB962C8B-B14F-4D97-AF65-F5344CB8AC3E}">
        <p14:creationId xmlns:p14="http://schemas.microsoft.com/office/powerpoint/2010/main" val="280075111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914400"/>
            <a:ext cx="10972800" cy="1143000"/>
          </a:xfrm>
        </p:spPr>
        <p:txBody>
          <a:bodyPr>
            <a:normAutofit/>
          </a:bodyPr>
          <a:lstStyle>
            <a:lvl1pPr>
              <a:defRPr sz="3200" b="1">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609600" y="2286001"/>
            <a:ext cx="10972800" cy="3840163"/>
          </a:xfrm>
        </p:spPr>
        <p:txBody>
          <a:bodyPr>
            <a:normAutofit/>
          </a:bodyPr>
          <a:lstStyle>
            <a:lvl1pPr>
              <a:defRPr sz="2400" b="1"/>
            </a:lvl1pPr>
            <a:lvl2pPr>
              <a:defRPr sz="2400" b="1"/>
            </a:lvl2pPr>
            <a:lvl3pPr>
              <a:defRPr sz="2400" b="1"/>
            </a:lvl3pPr>
            <a:lvl4pPr>
              <a:defRPr sz="2400" b="1"/>
            </a:lvl4pPr>
            <a:lvl5pPr>
              <a:defRPr sz="24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713C878-C189-405F-B9DA-B69F4DFAF7F7}" type="datetime1">
              <a:rPr lang="en-US">
                <a:solidFill>
                  <a:prstClr val="black">
                    <a:tint val="75000"/>
                  </a:prstClr>
                </a:solidFill>
              </a:rPr>
              <a:pPr>
                <a:def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C8379A-5A7A-4A2E-B8BF-0FBCB5EBCE88}" type="slidenum">
              <a:rPr lang="en-US">
                <a:solidFill>
                  <a:prstClr val="black">
                    <a:tint val="75000"/>
                  </a:prstClr>
                </a:solidFill>
              </a:rPr>
              <a:pPr>
                <a:defRPr/>
              </a:pPr>
              <a:t>‹#›</a:t>
            </a:fld>
            <a:endParaRPr lang="en-US">
              <a:solidFill>
                <a:prstClr val="black">
                  <a:tint val="75000"/>
                </a:prstClr>
              </a:solidFill>
            </a:endParaRPr>
          </a:p>
        </p:txBody>
      </p:sp>
      <p:pic>
        <p:nvPicPr>
          <p:cNvPr id="8" name="Picture 2" descr="á¡áá¥áá áááááá¡ á¨á áááá¡, á¯áááá ááááááá¡á áá á¡ááªáááá£á á áááªááá¡ á¡áááááá¡á¢á á - áááááá á áááá áá"/>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12" y="11113"/>
            <a:ext cx="3860800" cy="571501"/>
          </a:xfrm>
          <a:prstGeom prst="rect">
            <a:avLst/>
          </a:prstGeom>
          <a:solidFill>
            <a:schemeClr val="bg1"/>
          </a:solidFill>
        </p:spPr>
      </p:pic>
    </p:spTree>
    <p:extLst>
      <p:ext uri="{BB962C8B-B14F-4D97-AF65-F5344CB8AC3E}">
        <p14:creationId xmlns:p14="http://schemas.microsoft.com/office/powerpoint/2010/main" val="9662557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949FA4-8579-4447-8FCC-3D1B9635BF74}" type="datetime1">
              <a:rPr lang="en-US">
                <a:solidFill>
                  <a:prstClr val="black">
                    <a:tint val="75000"/>
                  </a:prstClr>
                </a:solidFill>
              </a:rPr>
              <a:pPr>
                <a:def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9C0B1F-730C-4DDB-B480-D7F9647335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431926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9A632E-2EAF-4E63-9483-61ED90974AF3}" type="datetime1">
              <a:rPr lang="en-US">
                <a:solidFill>
                  <a:prstClr val="black">
                    <a:tint val="75000"/>
                  </a:prstClr>
                </a:solidFill>
              </a:rPr>
              <a:pPr>
                <a:defRPr/>
              </a:pPr>
              <a:t>4/8/2019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F920FA9-B43B-4707-8306-3A5AACD7A3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084831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solidFill>
                  <a:prstClr val="black">
                    <a:tint val="75000"/>
                  </a:prstClr>
                </a:solidFill>
              </a:rPr>
              <a:pPr>
                <a:defRPr/>
              </a:pPr>
              <a:t>4/8/2019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7502039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solidFill>
                  <a:prstClr val="black">
                    <a:tint val="75000"/>
                  </a:prstClr>
                </a:solidFill>
              </a:rPr>
              <a:pPr>
                <a:defRPr/>
              </a:pPr>
              <a:t>4/8/2019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445849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914400"/>
            <a:ext cx="10972800" cy="1143000"/>
          </a:xfrm>
        </p:spPr>
        <p:txBody>
          <a:bodyPr>
            <a:normAutofit/>
          </a:bodyPr>
          <a:lstStyle>
            <a:lvl1pPr>
              <a:defRPr sz="3200" b="1">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609600" y="2286001"/>
            <a:ext cx="10972800" cy="3840163"/>
          </a:xfrm>
        </p:spPr>
        <p:txBody>
          <a:bodyPr>
            <a:normAutofit/>
          </a:bodyPr>
          <a:lstStyle>
            <a:lvl1pPr>
              <a:defRPr sz="2400" b="1"/>
            </a:lvl1pPr>
            <a:lvl2pPr>
              <a:defRPr sz="2400" b="1"/>
            </a:lvl2pPr>
            <a:lvl3pPr>
              <a:defRPr sz="2400" b="1"/>
            </a:lvl3pPr>
            <a:lvl4pPr>
              <a:defRPr sz="2400" b="1"/>
            </a:lvl4pPr>
            <a:lvl5pPr>
              <a:defRPr sz="24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713C878-C189-405F-B9DA-B69F4DFAF7F7}" type="datetime1">
              <a:rPr lang="en-US">
                <a:solidFill>
                  <a:prstClr val="black">
                    <a:tint val="75000"/>
                  </a:prstClr>
                </a:solidFill>
              </a:rPr>
              <a:pPr>
                <a:def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C8379A-5A7A-4A2E-B8BF-0FBCB5EBCE88}" type="slidenum">
              <a:rPr lang="en-US">
                <a:solidFill>
                  <a:prstClr val="black">
                    <a:tint val="75000"/>
                  </a:prstClr>
                </a:solidFill>
              </a:rPr>
              <a:pPr>
                <a:defRPr/>
              </a:pPr>
              <a:t>‹#›</a:t>
            </a:fld>
            <a:endParaRPr lang="en-US">
              <a:solidFill>
                <a:prstClr val="black">
                  <a:tint val="75000"/>
                </a:prstClr>
              </a:solidFill>
            </a:endParaRPr>
          </a:p>
        </p:txBody>
      </p:sp>
      <p:pic>
        <p:nvPicPr>
          <p:cNvPr id="8" name="Picture 2" descr="á¡áá¥áá áááááá¡ á¨á áááá¡, á¯áááá ááááááá¡á áá á¡ááªáááá£á á áááªááá¡ á¡áááááá¡á¢á á - áááááá á áááá áá"/>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12" y="11113"/>
            <a:ext cx="3860800" cy="571501"/>
          </a:xfrm>
          <a:prstGeom prst="rect">
            <a:avLst/>
          </a:prstGeom>
          <a:solidFill>
            <a:schemeClr val="bg1"/>
          </a:solidFill>
        </p:spPr>
      </p:pic>
    </p:spTree>
    <p:extLst>
      <p:ext uri="{BB962C8B-B14F-4D97-AF65-F5344CB8AC3E}">
        <p14:creationId xmlns:p14="http://schemas.microsoft.com/office/powerpoint/2010/main" val="425420643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solidFill>
                  <a:prstClr val="black">
                    <a:tint val="75000"/>
                  </a:prstClr>
                </a:solidFill>
              </a:rPr>
              <a:pPr>
                <a:defRPr/>
              </a:pPr>
              <a:t>4/8/2019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8925561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3B805C-3638-4343-824D-74BC941BBC01}" type="datetime1">
              <a:rPr lang="en-US">
                <a:solidFill>
                  <a:prstClr val="black">
                    <a:tint val="75000"/>
                  </a:prstClr>
                </a:solidFill>
              </a:rPr>
              <a:pPr>
                <a:defRPr/>
              </a:pPr>
              <a:t>4/8/2019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49279DC-B643-403A-8DFE-89408F3605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8282682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3329F3-120A-4180-B9FC-AC7AF240AD46}" type="datetime1">
              <a:rPr lang="en-US">
                <a:solidFill>
                  <a:prstClr val="black">
                    <a:tint val="75000"/>
                  </a:prstClr>
                </a:solidFill>
              </a:rPr>
              <a:pPr>
                <a:defRPr/>
              </a:pPr>
              <a:t>4/8/2019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0152BB2-22F5-4389-B625-20DF7C5227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225039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9747C2-710D-4F89-9B4E-61548951AB2D}" type="datetime1">
              <a:rPr lang="en-US">
                <a:solidFill>
                  <a:prstClr val="black">
                    <a:tint val="75000"/>
                  </a:prstClr>
                </a:solidFill>
              </a:rPr>
              <a:pPr>
                <a:defRPr/>
              </a:pPr>
              <a:t>4/8/2019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87A61E6-2D68-40C9-B133-94F66584BC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0023019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9FFAFB-1253-48DA-87CC-94F44FB5E089}" type="datetime1">
              <a:rPr lang="en-US">
                <a:solidFill>
                  <a:prstClr val="black">
                    <a:tint val="75000"/>
                  </a:prstClr>
                </a:solidFill>
              </a:rPr>
              <a:pPr>
                <a:defRPr/>
              </a:pPr>
              <a:t>4/8/2019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246330C-CC95-44DC-8345-068D35688B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0374364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34575A-4521-4A2C-B4AE-D5D1BC4425FB}" type="datetime1">
              <a:rPr lang="en-US">
                <a:solidFill>
                  <a:prstClr val="black">
                    <a:tint val="75000"/>
                  </a:prstClr>
                </a:solidFill>
              </a:rPr>
              <a:pPr>
                <a:def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B481AA-70E7-4BD4-B817-48858F874E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9095549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414217-1ABD-42DF-8DDE-42929C18B2B4}" type="datetime1">
              <a:rPr lang="en-US">
                <a:solidFill>
                  <a:prstClr val="black">
                    <a:tint val="75000"/>
                  </a:prstClr>
                </a:solidFill>
              </a:rPr>
              <a:pPr>
                <a:def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E27D6B-BE32-483A-98FD-4FFE045C95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593235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949FA4-8579-4447-8FCC-3D1B9635BF74}" type="datetime1">
              <a:rPr lang="en-US">
                <a:solidFill>
                  <a:prstClr val="black">
                    <a:tint val="75000"/>
                  </a:prstClr>
                </a:solidFill>
              </a:rPr>
              <a:pPr>
                <a:defRPr/>
              </a:pPr>
              <a:t>4/8/2019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9C0B1F-730C-4DDB-B480-D7F9647335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339981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9A632E-2EAF-4E63-9483-61ED90974AF3}" type="datetime1">
              <a:rPr lang="en-US">
                <a:solidFill>
                  <a:prstClr val="black">
                    <a:tint val="75000"/>
                  </a:prstClr>
                </a:solidFill>
              </a:rPr>
              <a:pPr>
                <a:defRPr/>
              </a:pPr>
              <a:t>4/8/2019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F920FA9-B43B-4707-8306-3A5AACD7A3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704861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solidFill>
                  <a:prstClr val="black">
                    <a:tint val="75000"/>
                  </a:prstClr>
                </a:solidFill>
              </a:rPr>
              <a:pPr>
                <a:defRPr/>
              </a:pPr>
              <a:t>4/8/2019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356315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solidFill>
                  <a:prstClr val="black">
                    <a:tint val="75000"/>
                  </a:prstClr>
                </a:solidFill>
              </a:rPr>
              <a:pPr>
                <a:defRPr/>
              </a:pPr>
              <a:t>4/8/2019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67013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solidFill>
                  <a:prstClr val="black">
                    <a:tint val="75000"/>
                  </a:prstClr>
                </a:solidFill>
              </a:rPr>
              <a:pPr>
                <a:defRPr/>
              </a:pPr>
              <a:t>4/8/2019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61357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3B805C-3638-4343-824D-74BC941BBC01}" type="datetime1">
              <a:rPr lang="en-US">
                <a:solidFill>
                  <a:prstClr val="black">
                    <a:tint val="75000"/>
                  </a:prstClr>
                </a:solidFill>
              </a:rPr>
              <a:pPr>
                <a:defRPr/>
              </a:pPr>
              <a:t>4/8/2019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49279DC-B643-403A-8DFE-89408F3605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770956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3329F3-120A-4180-B9FC-AC7AF240AD46}" type="datetime1">
              <a:rPr lang="en-US">
                <a:solidFill>
                  <a:prstClr val="black">
                    <a:tint val="75000"/>
                  </a:prstClr>
                </a:solidFill>
              </a:rPr>
              <a:pPr>
                <a:defRPr/>
              </a:pPr>
              <a:t>4/8/2019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0152BB2-22F5-4389-B625-20DF7C5227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301464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fontAlgn="base">
              <a:spcBef>
                <a:spcPct val="0"/>
              </a:spcBef>
              <a:spcAft>
                <a:spcPct val="0"/>
              </a:spcAft>
              <a:defRPr/>
            </a:pPr>
            <a:fld id="{0F9BA302-D067-4A9D-A03E-FD0E04E82735}" type="datetime1">
              <a:rPr lang="en-US">
                <a:solidFill>
                  <a:prstClr val="black">
                    <a:tint val="75000"/>
                  </a:prstClr>
                </a:solidFill>
                <a:latin typeface="Arial" charset="0"/>
                <a:cs typeface="Arial" charset="0"/>
              </a:rPr>
              <a:pPr fontAlgn="base">
                <a:spcBef>
                  <a:spcPct val="0"/>
                </a:spcBef>
                <a:spcAft>
                  <a:spcPct val="0"/>
                </a:spcAft>
                <a:defRPr/>
              </a:pPr>
              <a:t>4/8/2019</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base">
              <a:spcBef>
                <a:spcPct val="0"/>
              </a:spcBef>
              <a:spcAft>
                <a:spcPct val="0"/>
              </a:spcAft>
              <a:defRPr/>
            </a:pPr>
            <a:fld id="{B8E7E6CF-B8FF-4B76-821B-9C96A18B3440}"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pic>
        <p:nvPicPr>
          <p:cNvPr id="1031" name="Picture 6" descr="MOH ppt-02.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descr="MOH ppt-02.jpg"/>
          <p:cNvPicPr>
            <a:picLocks noChangeAspect="1"/>
          </p:cNvPicPr>
          <p:nvPr/>
        </p:nvPicPr>
        <p:blipFill>
          <a:blip r:embed="rId15">
            <a:extLst>
              <a:ext uri="{28A0092B-C50C-407E-A947-70E740481C1C}">
                <a14:useLocalDpi xmlns:a14="http://schemas.microsoft.com/office/drawing/2010/main" val="0"/>
              </a:ext>
            </a:extLst>
          </a:blip>
          <a:srcRect t="24446" r="72501" b="62219"/>
          <a:stretch>
            <a:fillRect/>
          </a:stretch>
        </p:blipFill>
        <p:spPr bwMode="auto">
          <a:xfrm>
            <a:off x="203200" y="533400"/>
            <a:ext cx="335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á¡áá¥áá áááááá¡ á¨á áááá¡, á¯áááá ááááááá¡á áá á¡ááªáááá£á á áááªááá¡ á¡áááááá¡á¢á á - áááááá á áááá áá"/>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7912" y="11113"/>
            <a:ext cx="3860800" cy="571501"/>
          </a:xfrm>
          <a:prstGeom prst="rect">
            <a:avLst/>
          </a:prstGeom>
          <a:solidFill>
            <a:schemeClr val="bg1"/>
          </a:solidFill>
        </p:spPr>
      </p:pic>
    </p:spTree>
    <p:extLst>
      <p:ext uri="{BB962C8B-B14F-4D97-AF65-F5344CB8AC3E}">
        <p14:creationId xmlns:p14="http://schemas.microsoft.com/office/powerpoint/2010/main" val="37696881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iming>
    <p:tnLst>
      <p:par>
        <p:cTn id="1" dur="indefinite" restart="never" nodeType="tmRoot"/>
      </p:par>
    </p:tnLst>
  </p:timing>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fontAlgn="base">
              <a:spcBef>
                <a:spcPct val="0"/>
              </a:spcBef>
              <a:spcAft>
                <a:spcPct val="0"/>
              </a:spcAft>
              <a:defRPr/>
            </a:pPr>
            <a:fld id="{0F9BA302-D067-4A9D-A03E-FD0E04E82735}" type="datetime1">
              <a:rPr lang="en-US">
                <a:solidFill>
                  <a:prstClr val="black">
                    <a:tint val="75000"/>
                  </a:prstClr>
                </a:solidFill>
                <a:latin typeface="Arial" charset="0"/>
                <a:cs typeface="Arial" charset="0"/>
              </a:rPr>
              <a:pPr fontAlgn="base">
                <a:spcBef>
                  <a:spcPct val="0"/>
                </a:spcBef>
                <a:spcAft>
                  <a:spcPct val="0"/>
                </a:spcAft>
                <a:defRPr/>
              </a:pPr>
              <a:t>4/8/2019</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base">
              <a:spcBef>
                <a:spcPct val="0"/>
              </a:spcBef>
              <a:spcAft>
                <a:spcPct val="0"/>
              </a:spcAft>
              <a:defRPr/>
            </a:pPr>
            <a:fld id="{B8E7E6CF-B8FF-4B76-821B-9C96A18B3440}"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pic>
        <p:nvPicPr>
          <p:cNvPr id="1031" name="Picture 6" descr="MOH ppt-02.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descr="MOH ppt-02.jpg"/>
          <p:cNvPicPr>
            <a:picLocks noChangeAspect="1"/>
          </p:cNvPicPr>
          <p:nvPr/>
        </p:nvPicPr>
        <p:blipFill>
          <a:blip r:embed="rId15">
            <a:extLst>
              <a:ext uri="{28A0092B-C50C-407E-A947-70E740481C1C}">
                <a14:useLocalDpi xmlns:a14="http://schemas.microsoft.com/office/drawing/2010/main" val="0"/>
              </a:ext>
            </a:extLst>
          </a:blip>
          <a:srcRect t="24446" r="72501" b="62219"/>
          <a:stretch>
            <a:fillRect/>
          </a:stretch>
        </p:blipFill>
        <p:spPr bwMode="auto">
          <a:xfrm>
            <a:off x="203200" y="533400"/>
            <a:ext cx="335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á¡áá¥áá áááááá¡ á¨á áááá¡, á¯áááá ááááááá¡á áá á¡ááªáááá£á á áááªááá¡ á¡áááááá¡á¢á á - áááááá á áááá áá"/>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7912" y="11113"/>
            <a:ext cx="3860800" cy="571501"/>
          </a:xfrm>
          <a:prstGeom prst="rect">
            <a:avLst/>
          </a:prstGeom>
          <a:solidFill>
            <a:schemeClr val="bg1"/>
          </a:solidFill>
        </p:spPr>
      </p:pic>
    </p:spTree>
    <p:extLst>
      <p:ext uri="{BB962C8B-B14F-4D97-AF65-F5344CB8AC3E}">
        <p14:creationId xmlns:p14="http://schemas.microsoft.com/office/powerpoint/2010/main" val="141825071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iming>
    <p:tnLst>
      <p:par>
        <p:cTn id="1" dur="indefinite" restart="never" nodeType="tmRoot"/>
      </p:par>
    </p:tnLst>
  </p:timing>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jpeg"/><Relationship Id="rId11" Type="http://schemas.openxmlformats.org/officeDocument/2006/relationships/image" Target="../media/image14.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chart" Target="../charts/chart5.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chart" Target="../charts/chart6.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914400"/>
            <a:ext cx="8991600" cy="2990850"/>
          </a:xfrm>
        </p:spPr>
        <p:txBody>
          <a:bodyPr/>
          <a:lstStyle/>
          <a:p>
            <a:r>
              <a:rPr lang="en-US" sz="4800" b="1" dirty="0"/>
              <a:t/>
            </a:r>
            <a:br>
              <a:rPr lang="en-US" sz="4800" b="1" dirty="0"/>
            </a:br>
            <a:r>
              <a:rPr lang="en-US" sz="3200" b="1" dirty="0">
                <a:solidFill>
                  <a:schemeClr val="tx2"/>
                </a:solidFill>
                <a:effectLst>
                  <a:outerShdw blurRad="38100" dist="38100" dir="2700000" algn="tl">
                    <a:srgbClr val="000000">
                      <a:alpha val="43137"/>
                    </a:srgbClr>
                  </a:outerShdw>
                </a:effectLst>
              </a:rPr>
              <a:t>Road to</a:t>
            </a:r>
            <a:br>
              <a:rPr lang="en-US" sz="3200" b="1" dirty="0">
                <a:solidFill>
                  <a:schemeClr val="tx2"/>
                </a:solidFill>
                <a:effectLst>
                  <a:outerShdw blurRad="38100" dist="38100" dir="2700000" algn="tl">
                    <a:srgbClr val="000000">
                      <a:alpha val="43137"/>
                    </a:srgbClr>
                  </a:outerShdw>
                </a:effectLst>
              </a:rPr>
            </a:br>
            <a:r>
              <a:rPr lang="en-US" sz="3200" b="1" dirty="0">
                <a:solidFill>
                  <a:schemeClr val="tx2"/>
                </a:solidFill>
                <a:effectLst>
                  <a:outerShdw blurRad="38100" dist="38100" dir="2700000" algn="tl">
                    <a:srgbClr val="000000">
                      <a:alpha val="43137"/>
                    </a:srgbClr>
                  </a:outerShdw>
                </a:effectLst>
              </a:rPr>
              <a:t>HCV Elimination in Georgia</a:t>
            </a:r>
            <a:r>
              <a:rPr lang="en-US" altLang="en-US" sz="3600" b="1" dirty="0">
                <a:solidFill>
                  <a:schemeClr val="tx2">
                    <a:lumMod val="75000"/>
                  </a:schemeClr>
                </a:solidFill>
                <a:effectLst>
                  <a:outerShdw blurRad="38100" dist="38100" dir="2700000" algn="tl">
                    <a:srgbClr val="000000">
                      <a:alpha val="43137"/>
                    </a:srgbClr>
                  </a:outerShdw>
                </a:effectLst>
                <a:latin typeface="Century Schoolbook" pitchFamily="18" charset="0"/>
              </a:rPr>
              <a:t/>
            </a:r>
            <a:br>
              <a:rPr lang="en-US" altLang="en-US" sz="3600" b="1" dirty="0">
                <a:solidFill>
                  <a:schemeClr val="tx2">
                    <a:lumMod val="75000"/>
                  </a:schemeClr>
                </a:solidFill>
                <a:effectLst>
                  <a:outerShdw blurRad="38100" dist="38100" dir="2700000" algn="tl">
                    <a:srgbClr val="000000">
                      <a:alpha val="43137"/>
                    </a:srgbClr>
                  </a:outerShdw>
                </a:effectLst>
                <a:latin typeface="Century Schoolbook" pitchFamily="18" charset="0"/>
              </a:rPr>
            </a:br>
            <a:r>
              <a:rPr lang="ru-RU" altLang="en-US" sz="3600" b="1" dirty="0">
                <a:solidFill>
                  <a:schemeClr val="tx2">
                    <a:lumMod val="75000"/>
                  </a:schemeClr>
                </a:solidFill>
                <a:latin typeface="Arial" charset="0"/>
              </a:rPr>
              <a:t/>
            </a:r>
            <a:br>
              <a:rPr lang="ru-RU" altLang="en-US" sz="3600" b="1" dirty="0">
                <a:solidFill>
                  <a:schemeClr val="tx2">
                    <a:lumMod val="75000"/>
                  </a:schemeClr>
                </a:solidFill>
                <a:latin typeface="Arial" charset="0"/>
              </a:rPr>
            </a:br>
            <a:endParaRPr lang="en-US" sz="3600" b="1" dirty="0">
              <a:solidFill>
                <a:schemeClr val="tx2">
                  <a:lumMod val="75000"/>
                </a:schemeClr>
              </a:solidFill>
            </a:endParaRPr>
          </a:p>
        </p:txBody>
      </p:sp>
      <p:sp>
        <p:nvSpPr>
          <p:cNvPr id="4" name="Subtitle 3"/>
          <p:cNvSpPr>
            <a:spLocks noGrp="1"/>
          </p:cNvSpPr>
          <p:nvPr>
            <p:ph type="subTitle" idx="1"/>
          </p:nvPr>
        </p:nvSpPr>
        <p:spPr>
          <a:xfrm>
            <a:off x="2590800" y="3562537"/>
            <a:ext cx="7010400" cy="1371600"/>
          </a:xfrm>
        </p:spPr>
        <p:txBody>
          <a:bodyPr/>
          <a:lstStyle/>
          <a:p>
            <a:r>
              <a:rPr lang="en-US" sz="2000" b="1" dirty="0">
                <a:solidFill>
                  <a:schemeClr val="tx1"/>
                </a:solidFill>
              </a:rPr>
              <a:t>Dr. David </a:t>
            </a:r>
            <a:r>
              <a:rPr lang="en-US" sz="2000" b="1" dirty="0" err="1">
                <a:solidFill>
                  <a:schemeClr val="tx1"/>
                </a:solidFill>
              </a:rPr>
              <a:t>Sergeenko</a:t>
            </a:r>
            <a:endParaRPr lang="en-US" sz="2000" b="1" dirty="0">
              <a:solidFill>
                <a:schemeClr val="tx1"/>
              </a:solidFill>
            </a:endParaRPr>
          </a:p>
          <a:p>
            <a:r>
              <a:rPr lang="en-US" sz="2000" b="1" dirty="0">
                <a:solidFill>
                  <a:schemeClr val="tx1"/>
                </a:solidFill>
              </a:rPr>
              <a:t>Minister of Internally Displaced Persons from Occupied</a:t>
            </a:r>
          </a:p>
          <a:p>
            <a:r>
              <a:rPr lang="en-US" sz="2000" b="1" dirty="0">
                <a:solidFill>
                  <a:schemeClr val="tx1"/>
                </a:solidFill>
              </a:rPr>
              <a:t>Territories, Labor, Health, and </a:t>
            </a:r>
            <a:r>
              <a:rPr lang="en-US" sz="2000" b="1" dirty="0" smtClean="0">
                <a:solidFill>
                  <a:schemeClr val="tx1"/>
                </a:solidFill>
              </a:rPr>
              <a:t>Social Affairs</a:t>
            </a:r>
          </a:p>
          <a:p>
            <a:r>
              <a:rPr lang="ka-GE" sz="1800" b="1" dirty="0">
                <a:solidFill>
                  <a:schemeClr val="tx1"/>
                </a:solidFill>
                <a:latin typeface="Arial" panose="020B0604020202020204" pitchFamily="34" charset="0"/>
                <a:cs typeface="Arial" panose="020B0604020202020204" pitchFamily="34" charset="0"/>
              </a:rPr>
              <a:t> </a:t>
            </a:r>
            <a:r>
              <a:rPr lang="en-US" sz="1800" b="1" dirty="0">
                <a:solidFill>
                  <a:schemeClr val="tx1"/>
                </a:solidFill>
                <a:latin typeface="Arial" panose="020B0604020202020204" pitchFamily="34" charset="0"/>
                <a:cs typeface="Arial" panose="020B0604020202020204" pitchFamily="34" charset="0"/>
              </a:rPr>
              <a:t>Vienna, Austria; 11</a:t>
            </a:r>
            <a:r>
              <a:rPr lang="en-US" sz="1800" b="1" baseline="30000" dirty="0">
                <a:solidFill>
                  <a:schemeClr val="tx1"/>
                </a:solidFill>
                <a:latin typeface="Arial" panose="020B0604020202020204" pitchFamily="34" charset="0"/>
                <a:cs typeface="Arial" panose="020B0604020202020204" pitchFamily="34" charset="0"/>
              </a:rPr>
              <a:t>th</a:t>
            </a:r>
            <a:r>
              <a:rPr lang="en-US" sz="1800" b="1" dirty="0">
                <a:solidFill>
                  <a:schemeClr val="tx1"/>
                </a:solidFill>
                <a:latin typeface="Arial" panose="020B0604020202020204" pitchFamily="34" charset="0"/>
                <a:cs typeface="Arial" panose="020B0604020202020204" pitchFamily="34" charset="0"/>
              </a:rPr>
              <a:t> of April</a:t>
            </a:r>
          </a:p>
          <a:p>
            <a:endParaRPr lang="en-US" sz="1800" dirty="0"/>
          </a:p>
          <a:p>
            <a:r>
              <a:rPr lang="ka-GE" sz="1800" b="1" i="1" dirty="0">
                <a:solidFill>
                  <a:schemeClr val="tx2"/>
                </a:solidFill>
                <a:latin typeface="Arial" panose="020B0604020202020204" pitchFamily="34" charset="0"/>
                <a:cs typeface="Arial" panose="020B0604020202020204" pitchFamily="34" charset="0"/>
              </a:rPr>
              <a:t> </a:t>
            </a:r>
            <a:endParaRPr lang="en-US" sz="1800" b="1" i="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2837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77" y="516063"/>
            <a:ext cx="10972800" cy="1143000"/>
          </a:xfrm>
        </p:spPr>
        <p:txBody>
          <a:bodyPr/>
          <a:lstStyle/>
          <a:p>
            <a:r>
              <a:rPr lang="en-US" u="sng" dirty="0">
                <a:solidFill>
                  <a:schemeClr val="accent1"/>
                </a:solidFill>
              </a:rPr>
              <a:t>Concept: Three Diseases (HIV/HCV/TB) Under One Umbrella </a:t>
            </a:r>
            <a:r>
              <a:rPr lang="en-US" dirty="0"/>
              <a:t/>
            </a:r>
            <a:br>
              <a:rPr lang="en-US" dirty="0"/>
            </a:br>
            <a:endParaRPr lang="en-US" dirty="0"/>
          </a:p>
        </p:txBody>
      </p:sp>
      <p:sp>
        <p:nvSpPr>
          <p:cNvPr id="5" name="Rectangle 4"/>
          <p:cNvSpPr/>
          <p:nvPr/>
        </p:nvSpPr>
        <p:spPr>
          <a:xfrm>
            <a:off x="188710" y="1265778"/>
            <a:ext cx="3625300" cy="4544834"/>
          </a:xfrm>
          <a:prstGeom prst="rect">
            <a:avLst/>
          </a:prstGeom>
          <a:ln>
            <a:solidFill>
              <a:schemeClr val="accent1"/>
            </a:solidFill>
          </a:ln>
        </p:spPr>
        <p:txBody>
          <a:bodyPr wrap="square">
            <a:spAutoFit/>
          </a:bodyPr>
          <a:lstStyle/>
          <a:p>
            <a:pPr marL="214313" indent="-214313">
              <a:spcBef>
                <a:spcPts val="434"/>
              </a:spcBef>
              <a:buClr>
                <a:srgbClr val="4F81BD"/>
              </a:buClr>
              <a:buSzPct val="85000"/>
              <a:buFont typeface="Wingdings" panose="05000000000000000000" pitchFamily="2" charset="2"/>
              <a:buChar char="Ø"/>
            </a:pPr>
            <a:r>
              <a:rPr lang="en-US" sz="1400" b="1" dirty="0">
                <a:solidFill>
                  <a:schemeClr val="tx1">
                    <a:lumMod val="85000"/>
                    <a:lumOff val="15000"/>
                  </a:schemeClr>
                </a:solidFill>
                <a:latin typeface="Calibri" panose="020F0502020204030204" pitchFamily="34" charset="0"/>
                <a:ea typeface="Arial" panose="020B0604020202020204" pitchFamily="34" charset="0"/>
                <a:cs typeface="Calibri" panose="020F0502020204030204" pitchFamily="34" charset="0"/>
              </a:rPr>
              <a:t>Pilot project in </a:t>
            </a:r>
            <a:r>
              <a:rPr lang="en-US" sz="1400" b="1" dirty="0" err="1">
                <a:solidFill>
                  <a:schemeClr val="tx1">
                    <a:lumMod val="85000"/>
                    <a:lumOff val="15000"/>
                  </a:schemeClr>
                </a:solidFill>
                <a:latin typeface="Calibri" panose="020F0502020204030204" pitchFamily="34" charset="0"/>
                <a:ea typeface="Arial" panose="020B0604020202020204" pitchFamily="34" charset="0"/>
                <a:cs typeface="Calibri" panose="020F0502020204030204" pitchFamily="34" charset="0"/>
              </a:rPr>
              <a:t>Samegrelo-Zemo</a:t>
            </a:r>
            <a:r>
              <a:rPr lang="en-US" sz="1400" b="1" dirty="0">
                <a:solidFill>
                  <a:schemeClr val="tx1">
                    <a:lumMod val="85000"/>
                    <a:lumOff val="15000"/>
                  </a:schemeClr>
                </a:solidFill>
                <a:latin typeface="Calibri" panose="020F0502020204030204" pitchFamily="34" charset="0"/>
                <a:ea typeface="Arial" panose="020B0604020202020204" pitchFamily="34" charset="0"/>
                <a:cs typeface="Calibri" panose="020F0502020204030204" pitchFamily="34" charset="0"/>
              </a:rPr>
              <a:t> </a:t>
            </a:r>
            <a:r>
              <a:rPr lang="en-US" sz="1400" b="1" dirty="0" err="1">
                <a:solidFill>
                  <a:schemeClr val="tx1">
                    <a:lumMod val="85000"/>
                    <a:lumOff val="15000"/>
                  </a:schemeClr>
                </a:solidFill>
                <a:latin typeface="Calibri" panose="020F0502020204030204" pitchFamily="34" charset="0"/>
                <a:ea typeface="Arial" panose="020B0604020202020204" pitchFamily="34" charset="0"/>
                <a:cs typeface="Calibri" panose="020F0502020204030204" pitchFamily="34" charset="0"/>
              </a:rPr>
              <a:t>Svaneti</a:t>
            </a:r>
            <a:r>
              <a:rPr lang="en-US" sz="1400" b="1" dirty="0">
                <a:solidFill>
                  <a:schemeClr val="tx1">
                    <a:lumMod val="85000"/>
                    <a:lumOff val="15000"/>
                  </a:schemeClr>
                </a:solidFill>
                <a:latin typeface="Calibri" panose="020F0502020204030204" pitchFamily="34" charset="0"/>
                <a:ea typeface="Arial" panose="020B0604020202020204" pitchFamily="34" charset="0"/>
                <a:cs typeface="Calibri" panose="020F0502020204030204" pitchFamily="34" charset="0"/>
              </a:rPr>
              <a:t> region was launched in November, </a:t>
            </a:r>
            <a:r>
              <a:rPr lang="en-US" sz="1400" b="1" dirty="0" smtClean="0">
                <a:solidFill>
                  <a:schemeClr val="tx1">
                    <a:lumMod val="85000"/>
                    <a:lumOff val="15000"/>
                  </a:schemeClr>
                </a:solidFill>
                <a:latin typeface="Calibri" panose="020F0502020204030204" pitchFamily="34" charset="0"/>
                <a:ea typeface="Arial" panose="020B0604020202020204" pitchFamily="34" charset="0"/>
                <a:cs typeface="Calibri" panose="020F0502020204030204" pitchFamily="34" charset="0"/>
              </a:rPr>
              <a:t>2017</a:t>
            </a:r>
            <a:endParaRPr lang="en-US" sz="1400" b="1" dirty="0" smtClean="0">
              <a:latin typeface="Calibri" panose="020F0502020204030204" pitchFamily="34" charset="0"/>
              <a:cs typeface="Calibri" panose="020F0502020204030204" pitchFamily="34" charset="0"/>
            </a:endParaRPr>
          </a:p>
          <a:p>
            <a:pPr marL="214313" indent="-214313">
              <a:spcBef>
                <a:spcPts val="434"/>
              </a:spcBef>
              <a:buClr>
                <a:srgbClr val="4F81BD"/>
              </a:buClr>
              <a:buSzPct val="85000"/>
              <a:buFont typeface="Wingdings" panose="05000000000000000000" pitchFamily="2" charset="2"/>
              <a:buChar char="Ø"/>
            </a:pPr>
            <a:r>
              <a:rPr lang="en-US" sz="1400" b="1" dirty="0" smtClean="0">
                <a:latin typeface="Calibri" panose="020F0502020204030204" pitchFamily="34" charset="0"/>
                <a:cs typeface="Calibri" panose="020F0502020204030204" pitchFamily="34" charset="0"/>
              </a:rPr>
              <a:t>Integrated HCV/HIV/TB screening </a:t>
            </a:r>
            <a:r>
              <a:rPr lang="en-US" sz="1400" b="1" dirty="0">
                <a:latin typeface="Calibri" panose="020F0502020204030204" pitchFamily="34" charset="0"/>
                <a:cs typeface="Calibri" panose="020F0502020204030204" pitchFamily="34" charset="0"/>
              </a:rPr>
              <a:t>protocol approved </a:t>
            </a:r>
            <a:r>
              <a:rPr lang="en-US" sz="1400" b="1" dirty="0" smtClean="0">
                <a:latin typeface="Calibri" panose="020F0502020204030204" pitchFamily="34" charset="0"/>
                <a:cs typeface="Calibri" panose="020F0502020204030204" pitchFamily="34" charset="0"/>
              </a:rPr>
              <a:t>- </a:t>
            </a:r>
            <a:r>
              <a:rPr lang="en-US" sz="1400" b="1" dirty="0">
                <a:solidFill>
                  <a:srgbClr val="DA0000"/>
                </a:solidFill>
                <a:latin typeface="Calibri" panose="020F0502020204030204" pitchFamily="34" charset="0"/>
                <a:cs typeface="Calibri" panose="020F0502020204030204" pitchFamily="34" charset="0"/>
              </a:rPr>
              <a:t>Target for screening </a:t>
            </a:r>
            <a:r>
              <a:rPr lang="en-GB" sz="1400" b="1" dirty="0">
                <a:solidFill>
                  <a:srgbClr val="DA0000"/>
                </a:solidFill>
                <a:latin typeface="Calibri" panose="020F0502020204030204" pitchFamily="34" charset="0"/>
                <a:cs typeface="Calibri" panose="020F0502020204030204" pitchFamily="34" charset="0"/>
              </a:rPr>
              <a:t>- </a:t>
            </a:r>
            <a:r>
              <a:rPr lang="en-US" sz="1400" b="1" dirty="0">
                <a:solidFill>
                  <a:srgbClr val="DA0000"/>
                </a:solidFill>
                <a:latin typeface="Calibri" panose="020F0502020204030204" pitchFamily="34" charset="0"/>
                <a:cs typeface="Calibri" panose="020F0502020204030204" pitchFamily="34" charset="0"/>
              </a:rPr>
              <a:t>40% of local population </a:t>
            </a:r>
            <a:endParaRPr lang="en-US" sz="1400" b="1" dirty="0">
              <a:latin typeface="Calibri" panose="020F0502020204030204" pitchFamily="34" charset="0"/>
              <a:cs typeface="Calibri" panose="020F0502020204030204" pitchFamily="34" charset="0"/>
            </a:endParaRPr>
          </a:p>
          <a:p>
            <a:pPr marL="214313" indent="-214313">
              <a:spcBef>
                <a:spcPts val="434"/>
              </a:spcBef>
              <a:buClr>
                <a:srgbClr val="4F81BD"/>
              </a:buClr>
              <a:buSzPct val="85000"/>
              <a:buFont typeface="Wingdings" panose="05000000000000000000" pitchFamily="2" charset="2"/>
              <a:buChar char="Ø"/>
            </a:pPr>
            <a:endParaRPr lang="en-US" sz="1400" b="1" dirty="0">
              <a:latin typeface="Calibri" panose="020F0502020204030204" pitchFamily="34" charset="0"/>
              <a:cs typeface="Calibri" panose="020F0502020204030204" pitchFamily="34" charset="0"/>
            </a:endParaRPr>
          </a:p>
          <a:p>
            <a:pPr marL="214313" indent="-214313">
              <a:spcBef>
                <a:spcPts val="434"/>
              </a:spcBef>
              <a:buClr>
                <a:srgbClr val="4F81BD"/>
              </a:buClr>
              <a:buSzPct val="85000"/>
              <a:buFont typeface="Wingdings" panose="05000000000000000000" pitchFamily="2" charset="2"/>
              <a:buChar char="Ø"/>
            </a:pPr>
            <a:r>
              <a:rPr lang="en-US" sz="1400" b="1" dirty="0">
                <a:latin typeface="Calibri" panose="020F0502020204030204" pitchFamily="34" charset="0"/>
                <a:cs typeface="Calibri" panose="020F0502020204030204" pitchFamily="34" charset="0"/>
              </a:rPr>
              <a:t>454 doctors and nurses trained</a:t>
            </a:r>
          </a:p>
          <a:p>
            <a:pPr marL="214313" indent="-214313">
              <a:spcBef>
                <a:spcPts val="434"/>
              </a:spcBef>
              <a:buClr>
                <a:srgbClr val="4F81BD"/>
              </a:buClr>
              <a:buSzPct val="85000"/>
              <a:buFont typeface="Wingdings" panose="05000000000000000000" pitchFamily="2" charset="2"/>
              <a:buChar char="Ø"/>
            </a:pPr>
            <a:endParaRPr lang="en-US" sz="1400" b="1" dirty="0">
              <a:latin typeface="Calibri" panose="020F0502020204030204" pitchFamily="34" charset="0"/>
              <a:cs typeface="Calibri" panose="020F0502020204030204" pitchFamily="34" charset="0"/>
            </a:endParaRPr>
          </a:p>
          <a:p>
            <a:pPr marL="214313" indent="-214313">
              <a:spcBef>
                <a:spcPts val="434"/>
              </a:spcBef>
              <a:buClr>
                <a:srgbClr val="4F81BD"/>
              </a:buClr>
              <a:buSzPct val="85000"/>
              <a:buFont typeface="Wingdings" panose="05000000000000000000" pitchFamily="2" charset="2"/>
              <a:buChar char="Ø"/>
            </a:pPr>
            <a:r>
              <a:rPr lang="en-US" sz="1400" b="1" dirty="0">
                <a:latin typeface="Calibri" panose="020F0502020204030204" pitchFamily="34" charset="0"/>
                <a:cs typeface="Calibri" panose="020F0502020204030204" pitchFamily="34" charset="0"/>
              </a:rPr>
              <a:t>Integrated multidisciplinary service monitoring groups established</a:t>
            </a:r>
          </a:p>
          <a:p>
            <a:pPr marL="214313" indent="-214313">
              <a:spcBef>
                <a:spcPts val="434"/>
              </a:spcBef>
              <a:buClr>
                <a:srgbClr val="4F81BD"/>
              </a:buClr>
              <a:buSzPct val="85000"/>
              <a:buFont typeface="Wingdings" panose="05000000000000000000" pitchFamily="2" charset="2"/>
              <a:buChar char="Ø"/>
            </a:pPr>
            <a:endParaRPr lang="en-US" sz="1400" b="1" dirty="0">
              <a:latin typeface="Calibri" panose="020F0502020204030204" pitchFamily="34" charset="0"/>
              <a:cs typeface="Calibri" panose="020F0502020204030204" pitchFamily="34" charset="0"/>
            </a:endParaRPr>
          </a:p>
          <a:p>
            <a:pPr marL="214313" indent="-214313">
              <a:spcBef>
                <a:spcPts val="434"/>
              </a:spcBef>
              <a:buClr>
                <a:srgbClr val="4F81BD"/>
              </a:buClr>
              <a:buSzPct val="85000"/>
              <a:buFont typeface="Wingdings" panose="05000000000000000000" pitchFamily="2" charset="2"/>
              <a:buChar char="Ø"/>
            </a:pPr>
            <a:r>
              <a:rPr lang="en-US" sz="1400" b="1" dirty="0">
                <a:latin typeface="Calibri" panose="020F0502020204030204" pitchFamily="34" charset="0"/>
                <a:cs typeface="Calibri" panose="020F0502020204030204" pitchFamily="34" charset="0"/>
              </a:rPr>
              <a:t>Municipal programs supporting pilot implementation </a:t>
            </a:r>
            <a:r>
              <a:rPr lang="en-US" sz="1400" b="1" dirty="0" smtClean="0">
                <a:latin typeface="Calibri" panose="020F0502020204030204" pitchFamily="34" charset="0"/>
                <a:cs typeface="Calibri" panose="020F0502020204030204" pitchFamily="34" charset="0"/>
              </a:rPr>
              <a:t>approved</a:t>
            </a:r>
          </a:p>
          <a:p>
            <a:endParaRPr lang="en-US" sz="1400" b="1" dirty="0">
              <a:solidFill>
                <a:schemeClr val="tx1">
                  <a:lumMod val="85000"/>
                  <a:lumOff val="15000"/>
                </a:schemeClr>
              </a:solidFill>
              <a:latin typeface="Calibri" panose="020F0502020204030204" pitchFamily="34" charset="0"/>
              <a:cs typeface="Calibri" panose="020F0502020204030204" pitchFamily="34" charset="0"/>
            </a:endParaRPr>
          </a:p>
          <a:p>
            <a:r>
              <a:rPr lang="en-US" sz="1400" b="1" dirty="0" smtClean="0">
                <a:solidFill>
                  <a:schemeClr val="tx1">
                    <a:lumMod val="85000"/>
                    <a:lumOff val="15000"/>
                  </a:schemeClr>
                </a:solidFill>
                <a:latin typeface="Calibri" panose="020F0502020204030204" pitchFamily="34" charset="0"/>
                <a:cs typeface="Calibri" panose="020F0502020204030204" pitchFamily="34" charset="0"/>
              </a:rPr>
              <a:t>In </a:t>
            </a:r>
            <a:r>
              <a:rPr lang="en-US" sz="1400" b="1" dirty="0">
                <a:solidFill>
                  <a:schemeClr val="tx1">
                    <a:lumMod val="85000"/>
                    <a:lumOff val="15000"/>
                  </a:schemeClr>
                </a:solidFill>
                <a:latin typeface="Calibri" panose="020F0502020204030204" pitchFamily="34" charset="0"/>
                <a:cs typeface="Calibri" panose="020F0502020204030204" pitchFamily="34" charset="0"/>
              </a:rPr>
              <a:t>8 months 89,602 persons were screened on HCV, HIV and TB among </a:t>
            </a:r>
            <a:r>
              <a:rPr lang="en-US" sz="1400" b="1" dirty="0" smtClean="0">
                <a:solidFill>
                  <a:schemeClr val="tx1">
                    <a:lumMod val="85000"/>
                    <a:lumOff val="15000"/>
                  </a:schemeClr>
                </a:solidFill>
                <a:latin typeface="Calibri" panose="020F0502020204030204" pitchFamily="34" charset="0"/>
                <a:cs typeface="Calibri" panose="020F0502020204030204" pitchFamily="34" charset="0"/>
              </a:rPr>
              <a:t>which</a:t>
            </a:r>
            <a:endParaRPr lang="en-US" sz="1400" b="1" dirty="0">
              <a:solidFill>
                <a:schemeClr val="tx1">
                  <a:lumMod val="85000"/>
                  <a:lumOff val="15000"/>
                </a:schemeClr>
              </a:solidFill>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1400" b="1" dirty="0">
                <a:solidFill>
                  <a:schemeClr val="tx1">
                    <a:lumMod val="85000"/>
                    <a:lumOff val="15000"/>
                  </a:schemeClr>
                </a:solidFill>
                <a:latin typeface="Calibri" panose="020F0502020204030204" pitchFamily="34" charset="0"/>
                <a:cs typeface="Calibri" panose="020F0502020204030204" pitchFamily="34" charset="0"/>
              </a:rPr>
              <a:t>Anti-HCV+  2350 cases</a:t>
            </a:r>
          </a:p>
          <a:p>
            <a:pPr marL="214313" indent="-214313">
              <a:buFont typeface="Arial" panose="020B0604020202020204" pitchFamily="34" charset="0"/>
              <a:buChar char="•"/>
            </a:pPr>
            <a:r>
              <a:rPr lang="en-US" sz="1400" b="1" dirty="0">
                <a:solidFill>
                  <a:schemeClr val="tx1">
                    <a:lumMod val="85000"/>
                    <a:lumOff val="15000"/>
                  </a:schemeClr>
                </a:solidFill>
                <a:latin typeface="Calibri" panose="020F0502020204030204" pitchFamily="34" charset="0"/>
                <a:cs typeface="Calibri" panose="020F0502020204030204" pitchFamily="34" charset="0"/>
              </a:rPr>
              <a:t>Anti-HIV+ 37 cases </a:t>
            </a:r>
          </a:p>
          <a:p>
            <a:pPr marL="214313" indent="-214313">
              <a:buFont typeface="Arial" panose="020B0604020202020204" pitchFamily="34" charset="0"/>
              <a:buChar char="•"/>
            </a:pPr>
            <a:r>
              <a:rPr lang="en-US" sz="1400" b="1" dirty="0">
                <a:solidFill>
                  <a:schemeClr val="tx1">
                    <a:lumMod val="85000"/>
                    <a:lumOff val="15000"/>
                  </a:schemeClr>
                </a:solidFill>
                <a:latin typeface="Calibri" panose="020F0502020204030204" pitchFamily="34" charset="0"/>
                <a:cs typeface="Calibri" panose="020F0502020204030204" pitchFamily="34" charset="0"/>
              </a:rPr>
              <a:t>Presumptive TB 177 </a:t>
            </a:r>
            <a:r>
              <a:rPr lang="en-US" sz="1400" b="1" dirty="0" smtClean="0">
                <a:solidFill>
                  <a:schemeClr val="tx1">
                    <a:lumMod val="85000"/>
                    <a:lumOff val="15000"/>
                  </a:schemeClr>
                </a:solidFill>
                <a:latin typeface="Calibri" panose="020F0502020204030204" pitchFamily="34" charset="0"/>
                <a:cs typeface="Calibri" panose="020F0502020204030204" pitchFamily="34" charset="0"/>
              </a:rPr>
              <a:t>cases</a:t>
            </a:r>
            <a:endParaRPr lang="en-US" sz="1400" b="1"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6" name="TextBox 5"/>
          <p:cNvSpPr txBox="1"/>
          <p:nvPr/>
        </p:nvSpPr>
        <p:spPr>
          <a:xfrm>
            <a:off x="3912664" y="1947156"/>
            <a:ext cx="2109934" cy="2677656"/>
          </a:xfrm>
          <a:prstGeom prst="rect">
            <a:avLst/>
          </a:prstGeom>
          <a:noFill/>
          <a:ln w="19050">
            <a:solidFill>
              <a:schemeClr val="accent1">
                <a:lumMod val="50000"/>
              </a:schemeClr>
            </a:solidFill>
          </a:ln>
        </p:spPr>
        <p:txBody>
          <a:bodyPr wrap="square" rtlCol="0">
            <a:spAutoFit/>
          </a:bodyPr>
          <a:lstStyle/>
          <a:p>
            <a:pPr marL="285750" indent="-285750">
              <a:buFont typeface="Arial" panose="020B0604020202020204" pitchFamily="34" charset="0"/>
              <a:buChar char="•"/>
            </a:pPr>
            <a:r>
              <a:rPr lang="en-US" sz="1400" b="1" dirty="0" smtClean="0"/>
              <a:t>Following the </a:t>
            </a:r>
            <a:r>
              <a:rPr lang="en-US" sz="1400" b="1" dirty="0" err="1" smtClean="0"/>
              <a:t>Samegrelo-Zemo</a:t>
            </a:r>
            <a:r>
              <a:rPr lang="en-US" sz="1400" b="1" dirty="0" smtClean="0"/>
              <a:t> </a:t>
            </a:r>
            <a:r>
              <a:rPr lang="en-US" sz="1400" b="1" dirty="0" err="1" smtClean="0"/>
              <a:t>Svaneti</a:t>
            </a:r>
            <a:r>
              <a:rPr lang="en-US" sz="1400" b="1" dirty="0" smtClean="0"/>
              <a:t> example, a similar project has been initiated in the </a:t>
            </a:r>
            <a:r>
              <a:rPr lang="en-US" sz="1400" b="1" dirty="0" err="1" smtClean="0"/>
              <a:t>Adjara</a:t>
            </a:r>
            <a:r>
              <a:rPr lang="en-US" sz="1400" b="1" dirty="0" smtClean="0"/>
              <a:t> region</a:t>
            </a:r>
          </a:p>
          <a:p>
            <a:pPr marL="285750" indent="-285750">
              <a:buFont typeface="Arial" panose="020B0604020202020204" pitchFamily="34" charset="0"/>
              <a:buChar char="•"/>
            </a:pPr>
            <a:r>
              <a:rPr lang="en-US" sz="1400" b="1" dirty="0" smtClean="0"/>
              <a:t> </a:t>
            </a:r>
            <a:r>
              <a:rPr lang="en-US" sz="1400" b="1" dirty="0" err="1" smtClean="0"/>
              <a:t>Guria</a:t>
            </a:r>
            <a:r>
              <a:rPr lang="en-US" sz="1400" b="1" dirty="0" smtClean="0"/>
              <a:t>, </a:t>
            </a:r>
            <a:r>
              <a:rPr lang="en-US" sz="1400" b="1" dirty="0" err="1" smtClean="0"/>
              <a:t>Racha-Lechkhumi</a:t>
            </a:r>
            <a:r>
              <a:rPr lang="en-US" sz="1400" b="1" dirty="0" smtClean="0"/>
              <a:t> and </a:t>
            </a:r>
            <a:r>
              <a:rPr lang="en-US" sz="1400" b="1" dirty="0" err="1" smtClean="0"/>
              <a:t>Kvemo</a:t>
            </a:r>
            <a:r>
              <a:rPr lang="en-US" sz="1400" b="1" dirty="0" smtClean="0"/>
              <a:t> </a:t>
            </a:r>
            <a:r>
              <a:rPr lang="en-US" sz="1400" b="1" dirty="0" err="1" smtClean="0"/>
              <a:t>Svaneti</a:t>
            </a:r>
            <a:r>
              <a:rPr lang="en-US" sz="1400" b="1" dirty="0" smtClean="0"/>
              <a:t>, Kutaisi</a:t>
            </a:r>
            <a:r>
              <a:rPr lang="en-US" sz="1400" b="1" dirty="0"/>
              <a:t>, </a:t>
            </a:r>
            <a:r>
              <a:rPr lang="en-US" sz="1400" b="1" dirty="0" err="1"/>
              <a:t>Kharagauli</a:t>
            </a:r>
            <a:r>
              <a:rPr lang="en-US" sz="1400" b="1" dirty="0"/>
              <a:t> will </a:t>
            </a:r>
            <a:r>
              <a:rPr lang="en-US" sz="1400" b="1" dirty="0" smtClean="0"/>
              <a:t>be introduced to the program</a:t>
            </a:r>
            <a:r>
              <a:rPr lang="en-US" sz="1400" b="1" dirty="0"/>
              <a:t> </a:t>
            </a:r>
            <a:r>
              <a:rPr lang="en-US" sz="1400" b="1" dirty="0" smtClean="0"/>
              <a:t>next</a:t>
            </a:r>
            <a:endParaRPr lang="en-US" sz="1400" b="1" dirty="0"/>
          </a:p>
        </p:txBody>
      </p:sp>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2598" y="1591984"/>
            <a:ext cx="6164276" cy="3892421"/>
          </a:xfrm>
          <a:prstGeom prst="rect">
            <a:avLst/>
          </a:prstGeom>
          <a:ln>
            <a:noFill/>
          </a:ln>
          <a:effectLst>
            <a:softEdge rad="112500"/>
          </a:effectLst>
        </p:spPr>
      </p:pic>
      <p:sp>
        <p:nvSpPr>
          <p:cNvPr id="8" name="Oval 7"/>
          <p:cNvSpPr/>
          <p:nvPr/>
        </p:nvSpPr>
        <p:spPr>
          <a:xfrm>
            <a:off x="8346193" y="2624822"/>
            <a:ext cx="999846" cy="661162"/>
          </a:xfrm>
          <a:prstGeom prst="ellipse">
            <a:avLst/>
          </a:prstGeom>
          <a:solidFill>
            <a:schemeClr val="accent6">
              <a:lumMod val="20000"/>
              <a:lumOff val="80000"/>
              <a:alpha val="10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346193" y="3239854"/>
            <a:ext cx="685655" cy="530501"/>
          </a:xfrm>
          <a:prstGeom prst="ellipse">
            <a:avLst/>
          </a:prstGeom>
          <a:noFill/>
          <a:ln w="19050">
            <a:solidFill>
              <a:srgbClr val="FFFF00"/>
            </a:soli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676661" y="3756093"/>
            <a:ext cx="392127" cy="248240"/>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414458" y="3841882"/>
            <a:ext cx="797859" cy="230832"/>
          </a:xfrm>
          <a:prstGeom prst="rect">
            <a:avLst/>
          </a:prstGeom>
          <a:noFill/>
        </p:spPr>
        <p:txBody>
          <a:bodyPr wrap="square" rtlCol="0">
            <a:spAutoFit/>
          </a:bodyPr>
          <a:lstStyle/>
          <a:p>
            <a:r>
              <a:rPr lang="en-US" sz="900" b="1" dirty="0" err="1" smtClean="0"/>
              <a:t>Kharagauli</a:t>
            </a:r>
            <a:endParaRPr lang="en-US" sz="900" b="1" dirty="0"/>
          </a:p>
        </p:txBody>
      </p:sp>
      <p:sp>
        <p:nvSpPr>
          <p:cNvPr id="12" name="Oval 11"/>
          <p:cNvSpPr/>
          <p:nvPr/>
        </p:nvSpPr>
        <p:spPr>
          <a:xfrm>
            <a:off x="8458513" y="3841882"/>
            <a:ext cx="618015" cy="278684"/>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811567" y="2126782"/>
            <a:ext cx="779447" cy="759802"/>
          </a:xfrm>
          <a:prstGeom prst="ellipse">
            <a:avLst/>
          </a:prstGeom>
          <a:solidFill>
            <a:schemeClr val="accent6">
              <a:lumMod val="20000"/>
              <a:lumOff val="80000"/>
              <a:alpha val="1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526414" y="4113731"/>
            <a:ext cx="705823" cy="487530"/>
          </a:xfrm>
          <a:prstGeom prst="ellipse">
            <a:avLst/>
          </a:prstGeom>
          <a:solidFill>
            <a:schemeClr val="accent6">
              <a:lumMod val="20000"/>
              <a:lumOff val="80000"/>
              <a:alpha val="1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9983" y="1226241"/>
            <a:ext cx="1917406" cy="1441829"/>
          </a:xfrm>
          <a:prstGeom prst="rect">
            <a:avLst/>
          </a:prstGeom>
        </p:spPr>
      </p:pic>
    </p:spTree>
    <p:extLst>
      <p:ext uri="{BB962C8B-B14F-4D97-AF65-F5344CB8AC3E}">
        <p14:creationId xmlns:p14="http://schemas.microsoft.com/office/powerpoint/2010/main" val="282941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2000" tmFilter="0, 0; .2, .5; .8, .5; 1, 0"/>
                                        <p:tgtEl>
                                          <p:spTgt spid="8"/>
                                        </p:tgtEl>
                                      </p:cBhvr>
                                    </p:animEffect>
                                    <p:animScale>
                                      <p:cBhvr>
                                        <p:cTn id="7" dur="1000" autoRev="1" fill="hold"/>
                                        <p:tgtEl>
                                          <p:spTgt spid="8"/>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2000" tmFilter="0, 0; .2, .5; .8, .5; 1, 0"/>
                                        <p:tgtEl>
                                          <p:spTgt spid="9"/>
                                        </p:tgtEl>
                                      </p:cBhvr>
                                    </p:animEffect>
                                    <p:animScale>
                                      <p:cBhvr>
                                        <p:cTn id="10" dur="1000" autoRev="1" fill="hold"/>
                                        <p:tgtEl>
                                          <p:spTgt spid="9"/>
                                        </p:tgtEl>
                                      </p:cBhvr>
                                      <p:by x="105000" y="105000"/>
                                    </p:animScale>
                                  </p:childTnLst>
                                </p:cTn>
                              </p:par>
                              <p:par>
                                <p:cTn id="11" presetID="26" presetClass="emph" presetSubtype="0" repeatCount="indefinite" fill="hold" grpId="0" nodeType="withEffect">
                                  <p:stCondLst>
                                    <p:cond delay="0"/>
                                  </p:stCondLst>
                                  <p:childTnLst>
                                    <p:animEffect transition="out" filter="fade">
                                      <p:cBhvr>
                                        <p:cTn id="12" dur="2000" tmFilter="0, 0; .2, .5; .8, .5; 1, 0"/>
                                        <p:tgtEl>
                                          <p:spTgt spid="10"/>
                                        </p:tgtEl>
                                      </p:cBhvr>
                                    </p:animEffect>
                                    <p:animScale>
                                      <p:cBhvr>
                                        <p:cTn id="13" dur="1000" autoRev="1" fill="hold"/>
                                        <p:tgtEl>
                                          <p:spTgt spid="10"/>
                                        </p:tgtEl>
                                      </p:cBhvr>
                                      <p:by x="105000" y="105000"/>
                                    </p:animScale>
                                  </p:childTnLst>
                                </p:cTn>
                              </p:par>
                              <p:par>
                                <p:cTn id="14" presetID="26" presetClass="emph" presetSubtype="0" repeatCount="indefinite" fill="hold" grpId="0" nodeType="withEffect">
                                  <p:stCondLst>
                                    <p:cond delay="0"/>
                                  </p:stCondLst>
                                  <p:childTnLst>
                                    <p:animEffect transition="out" filter="fade">
                                      <p:cBhvr>
                                        <p:cTn id="15" dur="2000" tmFilter="0, 0; .2, .5; .8, .5; 1, 0"/>
                                        <p:tgtEl>
                                          <p:spTgt spid="12"/>
                                        </p:tgtEl>
                                      </p:cBhvr>
                                    </p:animEffect>
                                    <p:animScale>
                                      <p:cBhvr>
                                        <p:cTn id="16" dur="1000" autoRev="1" fill="hold"/>
                                        <p:tgtEl>
                                          <p:spTgt spid="12"/>
                                        </p:tgtEl>
                                      </p:cBhvr>
                                      <p:by x="105000" y="105000"/>
                                    </p:animScale>
                                  </p:childTnLst>
                                </p:cTn>
                              </p:par>
                              <p:par>
                                <p:cTn id="17" presetID="26" presetClass="emph" presetSubtype="0" repeatCount="indefinite" fill="hold" grpId="0" nodeType="withEffect">
                                  <p:stCondLst>
                                    <p:cond delay="0"/>
                                  </p:stCondLst>
                                  <p:childTnLst>
                                    <p:animEffect transition="out" filter="fade">
                                      <p:cBhvr>
                                        <p:cTn id="18" dur="2000" tmFilter="0, 0; .2, .5; .8, .5; 1, 0"/>
                                        <p:tgtEl>
                                          <p:spTgt spid="13"/>
                                        </p:tgtEl>
                                      </p:cBhvr>
                                    </p:animEffect>
                                    <p:animScale>
                                      <p:cBhvr>
                                        <p:cTn id="19" dur="1000" autoRev="1" fill="hold"/>
                                        <p:tgtEl>
                                          <p:spTgt spid="13"/>
                                        </p:tgtEl>
                                      </p:cBhvr>
                                      <p:by x="105000" y="105000"/>
                                    </p:animScale>
                                  </p:childTnLst>
                                </p:cTn>
                              </p:par>
                              <p:par>
                                <p:cTn id="20" presetID="26" presetClass="emph" presetSubtype="0" repeatCount="indefinite" fill="hold" grpId="0" nodeType="withEffect">
                                  <p:stCondLst>
                                    <p:cond delay="0"/>
                                  </p:stCondLst>
                                  <p:childTnLst>
                                    <p:animEffect transition="out" filter="fade">
                                      <p:cBhvr>
                                        <p:cTn id="21" dur="2000" tmFilter="0, 0; .2, .5; .8, .5; 1, 0"/>
                                        <p:tgtEl>
                                          <p:spTgt spid="14"/>
                                        </p:tgtEl>
                                      </p:cBhvr>
                                    </p:animEffect>
                                    <p:animScale>
                                      <p:cBhvr>
                                        <p:cTn id="22" dur="1000" autoRev="1" fill="hold"/>
                                        <p:tgtEl>
                                          <p:spTgt spid="14"/>
                                        </p:tgtEl>
                                      </p:cBhvr>
                                      <p:by x="105000" y="105000"/>
                                    </p:animScale>
                                  </p:childTnLst>
                                </p:cTn>
                              </p:par>
                              <p:par>
                                <p:cTn id="23" presetID="53" presetClass="entr" presetSubtype="16"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447" y="87297"/>
            <a:ext cx="10972800" cy="1143000"/>
          </a:xfrm>
        </p:spPr>
        <p:txBody>
          <a:bodyPr/>
          <a:lstStyle/>
          <a:p>
            <a:r>
              <a:rPr lang="en-US" b="1" u="sng" dirty="0">
                <a:solidFill>
                  <a:schemeClr val="accent1"/>
                </a:solidFill>
              </a:rPr>
              <a:t>Treatment Providers</a:t>
            </a:r>
            <a:endParaRPr lang="en-US" dirty="0"/>
          </a:p>
        </p:txBody>
      </p:sp>
      <p:pic>
        <p:nvPicPr>
          <p:cNvPr id="3" name="Picture 2" descr="Image result for á¡áá¥áá áááááá¡ á á£áá"/>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1992924" y="994116"/>
            <a:ext cx="8466221" cy="409814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2522006" y="5117758"/>
            <a:ext cx="7408055" cy="4533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flipH="1" flipV="1">
            <a:off x="3310995" y="5214480"/>
            <a:ext cx="194166" cy="259930"/>
          </a:xfrm>
          <a:prstGeom prst="ellipse">
            <a:avLst/>
          </a:pr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Oval 5"/>
          <p:cNvSpPr/>
          <p:nvPr/>
        </p:nvSpPr>
        <p:spPr>
          <a:xfrm flipH="1" flipV="1">
            <a:off x="5662033" y="5203070"/>
            <a:ext cx="194166" cy="259930"/>
          </a:xfrm>
          <a:prstGeom prst="ellipse">
            <a:avLst/>
          </a:pr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Oval 6"/>
          <p:cNvSpPr/>
          <p:nvPr/>
        </p:nvSpPr>
        <p:spPr>
          <a:xfrm flipH="1" flipV="1">
            <a:off x="8013071" y="5214480"/>
            <a:ext cx="194166" cy="259930"/>
          </a:xfrm>
          <a:prstGeom prst="ellipse">
            <a:avLst/>
          </a:pr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TextBox 7"/>
          <p:cNvSpPr txBox="1"/>
          <p:nvPr/>
        </p:nvSpPr>
        <p:spPr>
          <a:xfrm>
            <a:off x="2751182" y="5537119"/>
            <a:ext cx="1507958" cy="369332"/>
          </a:xfrm>
          <a:prstGeom prst="rect">
            <a:avLst/>
          </a:prstGeom>
          <a:noFill/>
        </p:spPr>
        <p:txBody>
          <a:bodyPr wrap="square" rtlCol="0">
            <a:spAutoFit/>
          </a:bodyPr>
          <a:lstStyle/>
          <a:p>
            <a:r>
              <a:rPr lang="en-US" b="1" dirty="0" smtClean="0"/>
              <a:t>2015 </a:t>
            </a:r>
            <a:r>
              <a:rPr lang="en-US" dirty="0" smtClean="0"/>
              <a:t>- 4 sites</a:t>
            </a:r>
            <a:endParaRPr lang="en-US" dirty="0"/>
          </a:p>
        </p:txBody>
      </p:sp>
      <p:sp>
        <p:nvSpPr>
          <p:cNvPr id="9" name="TextBox 8"/>
          <p:cNvSpPr txBox="1"/>
          <p:nvPr/>
        </p:nvSpPr>
        <p:spPr>
          <a:xfrm>
            <a:off x="5062544" y="5535226"/>
            <a:ext cx="1722303" cy="369332"/>
          </a:xfrm>
          <a:prstGeom prst="rect">
            <a:avLst/>
          </a:prstGeom>
          <a:noFill/>
        </p:spPr>
        <p:txBody>
          <a:bodyPr wrap="square" rtlCol="0">
            <a:spAutoFit/>
          </a:bodyPr>
          <a:lstStyle/>
          <a:p>
            <a:r>
              <a:rPr lang="en-US" b="1" dirty="0" smtClean="0"/>
              <a:t>2018</a:t>
            </a:r>
            <a:r>
              <a:rPr lang="ka-GE" b="1" dirty="0" smtClean="0"/>
              <a:t> </a:t>
            </a:r>
            <a:r>
              <a:rPr lang="en-US" dirty="0" smtClean="0"/>
              <a:t>-</a:t>
            </a:r>
            <a:r>
              <a:rPr lang="ka-GE" dirty="0" smtClean="0"/>
              <a:t> </a:t>
            </a:r>
            <a:r>
              <a:rPr lang="en-US" dirty="0" smtClean="0"/>
              <a:t>42 sites</a:t>
            </a:r>
            <a:endParaRPr lang="en-US" dirty="0"/>
          </a:p>
        </p:txBody>
      </p:sp>
      <p:sp>
        <p:nvSpPr>
          <p:cNvPr id="10" name="TextBox 9"/>
          <p:cNvSpPr txBox="1"/>
          <p:nvPr/>
        </p:nvSpPr>
        <p:spPr>
          <a:xfrm>
            <a:off x="7205472" y="5535226"/>
            <a:ext cx="4814580" cy="369332"/>
          </a:xfrm>
          <a:prstGeom prst="rect">
            <a:avLst/>
          </a:prstGeom>
          <a:noFill/>
        </p:spPr>
        <p:txBody>
          <a:bodyPr wrap="square" rtlCol="0">
            <a:spAutoFit/>
          </a:bodyPr>
          <a:lstStyle/>
          <a:p>
            <a:r>
              <a:rPr lang="en-US" b="1" dirty="0" smtClean="0"/>
              <a:t>2019 </a:t>
            </a:r>
            <a:r>
              <a:rPr lang="en-US" dirty="0" smtClean="0"/>
              <a:t>- 70 sites in the decentralization process</a:t>
            </a:r>
            <a:endParaRPr lang="en-US" dirty="0"/>
          </a:p>
        </p:txBody>
      </p:sp>
    </p:spTree>
    <p:extLst>
      <p:ext uri="{BB962C8B-B14F-4D97-AF65-F5344CB8AC3E}">
        <p14:creationId xmlns:p14="http://schemas.microsoft.com/office/powerpoint/2010/main" val="3202755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90" y="604149"/>
            <a:ext cx="10972800" cy="1143000"/>
          </a:xfrm>
        </p:spPr>
        <p:txBody>
          <a:bodyPr/>
          <a:lstStyle/>
          <a:p>
            <a:r>
              <a:rPr lang="en-US" b="1" u="sng" dirty="0">
                <a:solidFill>
                  <a:schemeClr val="accent1"/>
                </a:solidFill>
              </a:rPr>
              <a:t>Hepatitis C Elimination Program Care Cascade</a:t>
            </a:r>
            <a:br>
              <a:rPr lang="en-US" b="1" u="sng" dirty="0">
                <a:solidFill>
                  <a:schemeClr val="accent1"/>
                </a:solidFill>
              </a:rPr>
            </a:b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4262554668"/>
              </p:ext>
            </p:extLst>
          </p:nvPr>
        </p:nvGraphicFramePr>
        <p:xfrm>
          <a:off x="724206" y="898770"/>
          <a:ext cx="9144000" cy="514350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flipH="1">
            <a:off x="8800030" y="1873400"/>
            <a:ext cx="577236" cy="31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9367935" y="2077940"/>
            <a:ext cx="517114" cy="43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9365766" y="1884555"/>
            <a:ext cx="11500" cy="2075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flipV="1">
            <a:off x="7233719" y="2391128"/>
            <a:ext cx="2134216" cy="176594"/>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9367935" y="2101101"/>
            <a:ext cx="9331" cy="2900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a:off x="6605337" y="2915973"/>
            <a:ext cx="1463560" cy="411323"/>
          </a:xfrm>
          <a:prstGeom prst="bentConnector3">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070209" y="3327296"/>
            <a:ext cx="179799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flipV="1">
            <a:off x="5784980" y="3327104"/>
            <a:ext cx="2283917" cy="944264"/>
          </a:xfrm>
          <a:prstGeom prst="bentConnector3">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868206" y="1769479"/>
            <a:ext cx="2209800" cy="738664"/>
          </a:xfrm>
          <a:prstGeom prst="rect">
            <a:avLst/>
          </a:prstGeom>
          <a:noFill/>
          <a:ln>
            <a:solidFill>
              <a:schemeClr val="accent1">
                <a:lumMod val="50000"/>
              </a:schemeClr>
            </a:solidFill>
          </a:ln>
        </p:spPr>
        <p:txBody>
          <a:bodyPr wrap="square" rtlCol="0">
            <a:spAutoFit/>
          </a:bodyPr>
          <a:lstStyle/>
          <a:p>
            <a:r>
              <a:rPr lang="en-US" sz="1400" b="1" dirty="0" smtClean="0">
                <a:solidFill>
                  <a:srgbClr val="FF0000"/>
                </a:solidFill>
              </a:rPr>
              <a:t>29,928</a:t>
            </a:r>
            <a:r>
              <a:rPr lang="en-US" sz="1400" dirty="0" smtClean="0"/>
              <a:t> </a:t>
            </a:r>
            <a:r>
              <a:rPr lang="en-US" sz="1400" b="1" dirty="0" smtClean="0"/>
              <a:t>Anti-HCV+ individuals  did not get a confirmatory test</a:t>
            </a:r>
            <a:endParaRPr lang="en-US" sz="1400" b="1" dirty="0"/>
          </a:p>
        </p:txBody>
      </p:sp>
      <p:sp>
        <p:nvSpPr>
          <p:cNvPr id="15" name="TextBox 14"/>
          <p:cNvSpPr txBox="1"/>
          <p:nvPr/>
        </p:nvSpPr>
        <p:spPr>
          <a:xfrm>
            <a:off x="9869518" y="3048832"/>
            <a:ext cx="2209800" cy="738664"/>
          </a:xfrm>
          <a:prstGeom prst="rect">
            <a:avLst/>
          </a:prstGeom>
          <a:noFill/>
          <a:ln>
            <a:solidFill>
              <a:schemeClr val="accent1">
                <a:lumMod val="50000"/>
              </a:schemeClr>
            </a:solidFill>
          </a:ln>
        </p:spPr>
        <p:txBody>
          <a:bodyPr wrap="square" rtlCol="0">
            <a:spAutoFit/>
          </a:bodyPr>
          <a:lstStyle/>
          <a:p>
            <a:r>
              <a:rPr lang="en-US" sz="1400" b="1" dirty="0">
                <a:solidFill>
                  <a:srgbClr val="FF0000"/>
                </a:solidFill>
              </a:rPr>
              <a:t>14,617 </a:t>
            </a:r>
            <a:r>
              <a:rPr lang="en-US" sz="1400" b="1" dirty="0" smtClean="0"/>
              <a:t>HCV RNA+ individuals did not initiate treatment</a:t>
            </a:r>
            <a:endParaRPr lang="en-US" sz="1400" b="1" dirty="0"/>
          </a:p>
        </p:txBody>
      </p:sp>
      <p:sp>
        <p:nvSpPr>
          <p:cNvPr id="17" name="TextBox 16"/>
          <p:cNvSpPr txBox="1"/>
          <p:nvPr/>
        </p:nvSpPr>
        <p:spPr>
          <a:xfrm>
            <a:off x="1371348" y="5765271"/>
            <a:ext cx="4193059" cy="276999"/>
          </a:xfrm>
          <a:prstGeom prst="rect">
            <a:avLst/>
          </a:prstGeom>
          <a:noFill/>
          <a:ln w="12700">
            <a:solidFill>
              <a:schemeClr val="accent1"/>
            </a:solidFill>
          </a:ln>
        </p:spPr>
        <p:txBody>
          <a:bodyPr wrap="square" rtlCol="0">
            <a:spAutoFit/>
          </a:bodyPr>
          <a:lstStyle/>
          <a:p>
            <a:r>
              <a:rPr lang="en-US" sz="1200" b="1" dirty="0" smtClean="0">
                <a:solidFill>
                  <a:srgbClr val="FF0000"/>
                </a:solidFill>
              </a:rPr>
              <a:t>                             Treatment Coverage is 41%</a:t>
            </a:r>
            <a:endParaRPr lang="en-US" sz="1200" b="1" dirty="0">
              <a:solidFill>
                <a:srgbClr val="FF0000"/>
              </a:solidFill>
            </a:endParaRPr>
          </a:p>
        </p:txBody>
      </p:sp>
      <p:sp>
        <p:nvSpPr>
          <p:cNvPr id="18" name="TextBox 17"/>
          <p:cNvSpPr txBox="1"/>
          <p:nvPr/>
        </p:nvSpPr>
        <p:spPr>
          <a:xfrm>
            <a:off x="5621667" y="5780039"/>
            <a:ext cx="4059902" cy="246221"/>
          </a:xfrm>
          <a:prstGeom prst="rect">
            <a:avLst/>
          </a:prstGeom>
          <a:noFill/>
        </p:spPr>
        <p:txBody>
          <a:bodyPr wrap="square" rtlCol="0">
            <a:spAutoFit/>
          </a:bodyPr>
          <a:lstStyle/>
          <a:p>
            <a:r>
              <a:rPr lang="en-US" sz="1000" b="1" dirty="0" smtClean="0"/>
              <a:t>*Among </a:t>
            </a:r>
            <a:r>
              <a:rPr lang="en-US" sz="1000" b="1" dirty="0"/>
              <a:t>persons with PID.  Does not include  persons with 15-digit code</a:t>
            </a:r>
          </a:p>
        </p:txBody>
      </p:sp>
      <p:sp>
        <p:nvSpPr>
          <p:cNvPr id="16" name="Down Arrow 15"/>
          <p:cNvSpPr/>
          <p:nvPr/>
        </p:nvSpPr>
        <p:spPr>
          <a:xfrm>
            <a:off x="3618460" y="1988336"/>
            <a:ext cx="154218" cy="168447"/>
          </a:xfrm>
          <a:prstGeom prst="down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9" name="Down Arrow 18"/>
          <p:cNvSpPr/>
          <p:nvPr/>
        </p:nvSpPr>
        <p:spPr>
          <a:xfrm>
            <a:off x="3610461" y="2326105"/>
            <a:ext cx="154218" cy="168447"/>
          </a:xfrm>
          <a:prstGeom prst="down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0" name="Down Arrow 19"/>
          <p:cNvSpPr/>
          <p:nvPr/>
        </p:nvSpPr>
        <p:spPr>
          <a:xfrm>
            <a:off x="3618460" y="2663874"/>
            <a:ext cx="154218" cy="168447"/>
          </a:xfrm>
          <a:prstGeom prst="down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1" name="Down Arrow 20"/>
          <p:cNvSpPr/>
          <p:nvPr/>
        </p:nvSpPr>
        <p:spPr>
          <a:xfrm>
            <a:off x="3618460" y="2996443"/>
            <a:ext cx="154218" cy="168447"/>
          </a:xfrm>
          <a:prstGeom prst="down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2" name="Down Arrow 21"/>
          <p:cNvSpPr/>
          <p:nvPr/>
        </p:nvSpPr>
        <p:spPr>
          <a:xfrm>
            <a:off x="3618460" y="3326875"/>
            <a:ext cx="154218" cy="168447"/>
          </a:xfrm>
          <a:prstGeom prst="down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3" name="Down Arrow 22"/>
          <p:cNvSpPr/>
          <p:nvPr/>
        </p:nvSpPr>
        <p:spPr>
          <a:xfrm>
            <a:off x="3610461" y="3630789"/>
            <a:ext cx="154218" cy="168447"/>
          </a:xfrm>
          <a:prstGeom prst="down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5" name="Down Arrow 24"/>
          <p:cNvSpPr/>
          <p:nvPr/>
        </p:nvSpPr>
        <p:spPr>
          <a:xfrm>
            <a:off x="3602417" y="3979460"/>
            <a:ext cx="154218" cy="168447"/>
          </a:xfrm>
          <a:prstGeom prst="down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6" name="Down Arrow 25"/>
          <p:cNvSpPr/>
          <p:nvPr/>
        </p:nvSpPr>
        <p:spPr>
          <a:xfrm>
            <a:off x="3610461" y="4622724"/>
            <a:ext cx="154218" cy="168447"/>
          </a:xfrm>
          <a:prstGeom prst="down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7" name="Down Arrow 26"/>
          <p:cNvSpPr/>
          <p:nvPr/>
        </p:nvSpPr>
        <p:spPr>
          <a:xfrm>
            <a:off x="3602417" y="4978934"/>
            <a:ext cx="154218" cy="168447"/>
          </a:xfrm>
          <a:prstGeom prst="down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8" name="Down Arrow 27"/>
          <p:cNvSpPr/>
          <p:nvPr/>
        </p:nvSpPr>
        <p:spPr>
          <a:xfrm>
            <a:off x="3618460" y="4286550"/>
            <a:ext cx="154218" cy="168447"/>
          </a:xfrm>
          <a:prstGeom prst="down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9" name="Down Arrow 28"/>
          <p:cNvSpPr/>
          <p:nvPr/>
        </p:nvSpPr>
        <p:spPr>
          <a:xfrm>
            <a:off x="3602417" y="5287878"/>
            <a:ext cx="154218" cy="168447"/>
          </a:xfrm>
          <a:prstGeom prst="down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30" name="TextBox 1"/>
          <p:cNvSpPr txBox="1"/>
          <p:nvPr/>
        </p:nvSpPr>
        <p:spPr>
          <a:xfrm>
            <a:off x="3782495" y="1947295"/>
            <a:ext cx="990660" cy="27888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t>98.4</a:t>
            </a:r>
            <a:r>
              <a:rPr lang="en-US" sz="1100" dirty="0"/>
              <a:t>% </a:t>
            </a:r>
          </a:p>
        </p:txBody>
      </p:sp>
      <p:sp>
        <p:nvSpPr>
          <p:cNvPr id="31" name="TextBox 1"/>
          <p:cNvSpPr txBox="1"/>
          <p:nvPr/>
        </p:nvSpPr>
        <p:spPr>
          <a:xfrm>
            <a:off x="3724012" y="2288880"/>
            <a:ext cx="990600" cy="27889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ea typeface="+mn-ea"/>
                <a:cs typeface="+mn-cs"/>
              </a:rPr>
              <a:t>74.6%</a:t>
            </a:r>
          </a:p>
        </p:txBody>
      </p:sp>
      <p:sp>
        <p:nvSpPr>
          <p:cNvPr id="32" name="TextBox 1"/>
          <p:cNvSpPr txBox="1"/>
          <p:nvPr/>
        </p:nvSpPr>
        <p:spPr>
          <a:xfrm>
            <a:off x="3756635" y="2604768"/>
            <a:ext cx="990660" cy="27888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t>85.2%</a:t>
            </a:r>
          </a:p>
        </p:txBody>
      </p:sp>
      <p:sp>
        <p:nvSpPr>
          <p:cNvPr id="33" name="TextBox 1"/>
          <p:cNvSpPr txBox="1"/>
          <p:nvPr/>
        </p:nvSpPr>
        <p:spPr>
          <a:xfrm>
            <a:off x="3756634" y="2923230"/>
            <a:ext cx="990661" cy="27888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mtClean="0"/>
              <a:t>80.7</a:t>
            </a:r>
            <a:r>
              <a:rPr lang="en-US" sz="1100" smtClean="0"/>
              <a:t>%</a:t>
            </a:r>
          </a:p>
          <a:p>
            <a:endParaRPr lang="en-US" smtClean="0"/>
          </a:p>
          <a:p>
            <a:endParaRPr lang="en-US" sz="1100" dirty="0"/>
          </a:p>
        </p:txBody>
      </p:sp>
      <p:sp>
        <p:nvSpPr>
          <p:cNvPr id="35" name="TextBox 1"/>
          <p:cNvSpPr txBox="1"/>
          <p:nvPr/>
        </p:nvSpPr>
        <p:spPr>
          <a:xfrm>
            <a:off x="3724012" y="3258028"/>
            <a:ext cx="990661" cy="27888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smtClean="0"/>
              <a:t>99.6%</a:t>
            </a:r>
            <a:endParaRPr lang="en-US" sz="1100" dirty="0" smtClean="0"/>
          </a:p>
          <a:p>
            <a:endParaRPr lang="en-US" dirty="0" smtClean="0"/>
          </a:p>
          <a:p>
            <a:endParaRPr lang="en-US" sz="1100" dirty="0"/>
          </a:p>
        </p:txBody>
      </p:sp>
      <p:sp>
        <p:nvSpPr>
          <p:cNvPr id="36" name="TextBox 1"/>
          <p:cNvSpPr txBox="1"/>
          <p:nvPr/>
        </p:nvSpPr>
        <p:spPr>
          <a:xfrm>
            <a:off x="3733234" y="3587963"/>
            <a:ext cx="990600" cy="27889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ea typeface="+mn-ea"/>
                <a:cs typeface="+mn-cs"/>
              </a:rPr>
              <a:t>99.9%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TextBox 1"/>
          <p:cNvSpPr txBox="1"/>
          <p:nvPr/>
        </p:nvSpPr>
        <p:spPr>
          <a:xfrm>
            <a:off x="3695569" y="3923797"/>
            <a:ext cx="990600" cy="27889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ea typeface="+mn-ea"/>
                <a:cs typeface="+mn-cs"/>
              </a:rPr>
              <a:t>97.8%</a:t>
            </a:r>
            <a:endParaRPr kumimoji="0" lang="en-US" sz="11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xtBox 1"/>
          <p:cNvSpPr txBox="1"/>
          <p:nvPr/>
        </p:nvSpPr>
        <p:spPr>
          <a:xfrm>
            <a:off x="3724012" y="4252719"/>
            <a:ext cx="990600" cy="27889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ea typeface="+mn-ea"/>
                <a:cs typeface="+mn-cs"/>
              </a:rPr>
              <a:t>93.4%</a:t>
            </a:r>
            <a:endParaRPr kumimoji="0" lang="en-US" sz="11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TextBox 1"/>
          <p:cNvSpPr txBox="1"/>
          <p:nvPr/>
        </p:nvSpPr>
        <p:spPr>
          <a:xfrm>
            <a:off x="3719548" y="4918268"/>
            <a:ext cx="990600" cy="27889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rPr>
              <a:t>7</a:t>
            </a:r>
            <a:r>
              <a:rPr kumimoji="0" lang="en-US" sz="1100" b="0" i="0" u="none" strike="noStrike" kern="1200" cap="none" spc="0" normalizeH="0" baseline="0" noProof="0" dirty="0" smtClean="0">
                <a:ln>
                  <a:noFill/>
                </a:ln>
                <a:solidFill>
                  <a:prstClr val="black"/>
                </a:solidFill>
                <a:effectLst/>
                <a:uLnTx/>
                <a:uFillTx/>
                <a:ea typeface="+mn-ea"/>
                <a:cs typeface="+mn-cs"/>
              </a:rPr>
              <a:t>9.1%</a:t>
            </a:r>
            <a:endParaRPr kumimoji="0" lang="en-US" sz="11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TextBox 1"/>
          <p:cNvSpPr txBox="1"/>
          <p:nvPr/>
        </p:nvSpPr>
        <p:spPr>
          <a:xfrm>
            <a:off x="3679526" y="5225213"/>
            <a:ext cx="990661" cy="33705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t>98.2%</a:t>
            </a:r>
          </a:p>
          <a:p>
            <a:endParaRPr lang="en-US" dirty="0"/>
          </a:p>
          <a:p>
            <a:endParaRPr lang="en-US" sz="1100" dirty="0"/>
          </a:p>
        </p:txBody>
      </p:sp>
    </p:spTree>
    <p:extLst>
      <p:ext uri="{BB962C8B-B14F-4D97-AF65-F5344CB8AC3E}">
        <p14:creationId xmlns:p14="http://schemas.microsoft.com/office/powerpoint/2010/main" val="1016000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863" y="493295"/>
            <a:ext cx="10972800" cy="1143000"/>
          </a:xfrm>
        </p:spPr>
        <p:txBody>
          <a:bodyPr/>
          <a:lstStyle/>
          <a:p>
            <a:r>
              <a:rPr lang="en-US" u="sng" dirty="0">
                <a:solidFill>
                  <a:schemeClr val="accent1"/>
                </a:solidFill>
              </a:rPr>
              <a:t>Enrollment in the HCV Treatment Program</a:t>
            </a:r>
            <a:br>
              <a:rPr lang="en-US" u="sng" dirty="0">
                <a:solidFill>
                  <a:schemeClr val="accent1"/>
                </a:solidFill>
              </a:rPr>
            </a:br>
            <a:endParaRPr lang="en-US"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1425880402"/>
              </p:ext>
            </p:extLst>
          </p:nvPr>
        </p:nvGraphicFramePr>
        <p:xfrm>
          <a:off x="1715529" y="1450569"/>
          <a:ext cx="8497018" cy="4348163"/>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2256840" y="2439466"/>
            <a:ext cx="1295402" cy="1623417"/>
            <a:chOff x="1400175" y="2929533"/>
            <a:chExt cx="1466852" cy="1623417"/>
          </a:xfrm>
        </p:grpSpPr>
        <p:cxnSp>
          <p:nvCxnSpPr>
            <p:cNvPr id="6" name="Straight Arrow Connector 5"/>
            <p:cNvCxnSpPr/>
            <p:nvPr/>
          </p:nvCxnSpPr>
          <p:spPr>
            <a:xfrm>
              <a:off x="1724025" y="3362325"/>
              <a:ext cx="0" cy="1190625"/>
            </a:xfrm>
            <a:prstGeom prst="straightConnector1">
              <a:avLst/>
            </a:prstGeom>
            <a:ln w="25400">
              <a:tailEnd type="triangle" w="med" len="lg"/>
            </a:ln>
            <a:scene3d>
              <a:camera prst="orthographicFront"/>
              <a:lightRig rig="threePt" dir="t"/>
            </a:scene3d>
            <a:sp3d>
              <a:bevelT/>
            </a:sp3d>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1400175" y="2929533"/>
              <a:ext cx="1466852" cy="367873"/>
            </a:xfrm>
            <a:prstGeom prst="flowChartTerminator">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100" dirty="0"/>
                <a:t>SOF </a:t>
              </a:r>
              <a:r>
                <a:rPr lang="en-US" sz="1050" dirty="0"/>
                <a:t>introduced</a:t>
              </a:r>
              <a:endParaRPr lang="ka-GE" sz="1100" dirty="0"/>
            </a:p>
          </p:txBody>
        </p:sp>
      </p:grpSp>
      <p:grpSp>
        <p:nvGrpSpPr>
          <p:cNvPr id="8" name="Group 7"/>
          <p:cNvGrpSpPr/>
          <p:nvPr/>
        </p:nvGrpSpPr>
        <p:grpSpPr>
          <a:xfrm>
            <a:off x="3552242" y="2278599"/>
            <a:ext cx="1630212" cy="1613892"/>
            <a:chOff x="2867027" y="2786658"/>
            <a:chExt cx="1714497" cy="1613892"/>
          </a:xfrm>
        </p:grpSpPr>
        <p:cxnSp>
          <p:nvCxnSpPr>
            <p:cNvPr id="9" name="Straight Arrow Connector 8"/>
            <p:cNvCxnSpPr/>
            <p:nvPr/>
          </p:nvCxnSpPr>
          <p:spPr>
            <a:xfrm>
              <a:off x="3209925" y="3209925"/>
              <a:ext cx="0" cy="1190625"/>
            </a:xfrm>
            <a:prstGeom prst="straightConnector1">
              <a:avLst/>
            </a:prstGeom>
            <a:ln w="25400">
              <a:headEnd type="none"/>
              <a:tailEnd type="triangle" w="med" len="lg"/>
            </a:ln>
            <a:scene3d>
              <a:camera prst="orthographicFront"/>
              <a:lightRig rig="threePt" dir="t"/>
            </a:scene3d>
            <a:sp3d>
              <a:bevelT/>
            </a:sp3d>
          </p:spPr>
          <p:style>
            <a:lnRef idx="3">
              <a:schemeClr val="accent5"/>
            </a:lnRef>
            <a:fillRef idx="0">
              <a:schemeClr val="accent5"/>
            </a:fillRef>
            <a:effectRef idx="2">
              <a:schemeClr val="accent5"/>
            </a:effectRef>
            <a:fontRef idx="minor">
              <a:schemeClr val="tx1"/>
            </a:fontRef>
          </p:style>
        </p:cxnSp>
        <p:sp>
          <p:nvSpPr>
            <p:cNvPr id="10" name="TextBox 9"/>
            <p:cNvSpPr txBox="1"/>
            <p:nvPr/>
          </p:nvSpPr>
          <p:spPr>
            <a:xfrm>
              <a:off x="2867027" y="2786658"/>
              <a:ext cx="1714497" cy="367873"/>
            </a:xfrm>
            <a:prstGeom prst="flowChartTerminator">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1100" dirty="0"/>
                <a:t>LDV/SOF </a:t>
              </a:r>
              <a:r>
                <a:rPr lang="en-US" sz="1050" dirty="0"/>
                <a:t>introduced</a:t>
              </a:r>
              <a:endParaRPr lang="ka-GE" sz="1100" dirty="0"/>
            </a:p>
          </p:txBody>
        </p:sp>
      </p:grpSp>
      <p:cxnSp>
        <p:nvCxnSpPr>
          <p:cNvPr id="11" name="Straight Arrow Connector 10"/>
          <p:cNvCxnSpPr/>
          <p:nvPr/>
        </p:nvCxnSpPr>
        <p:spPr>
          <a:xfrm>
            <a:off x="6391237" y="2089933"/>
            <a:ext cx="2611" cy="1564648"/>
          </a:xfrm>
          <a:prstGeom prst="straightConnector1">
            <a:avLst/>
          </a:prstGeom>
          <a:ln w="38100" cap="flat" cmpd="sng" algn="ctr">
            <a:solidFill>
              <a:schemeClr val="accent2"/>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12" name="TextBox 11"/>
          <p:cNvSpPr txBox="1"/>
          <p:nvPr/>
        </p:nvSpPr>
        <p:spPr>
          <a:xfrm rot="16200000">
            <a:off x="5854343" y="2554676"/>
            <a:ext cx="1372492" cy="276999"/>
          </a:xfrm>
          <a:prstGeom prst="rect">
            <a:avLst/>
          </a:prstGeom>
          <a:noFill/>
        </p:spPr>
        <p:txBody>
          <a:bodyPr wrap="square" rtlCol="0">
            <a:spAutoFit/>
          </a:bodyPr>
          <a:lstStyle/>
          <a:p>
            <a:r>
              <a:rPr lang="en-US" sz="1200" b="1" dirty="0">
                <a:solidFill>
                  <a:srgbClr val="ED7D31"/>
                </a:solidFill>
              </a:rPr>
              <a:t>Decentralization</a:t>
            </a:r>
            <a:endParaRPr lang="en-GB" sz="1200" b="1" dirty="0">
              <a:solidFill>
                <a:srgbClr val="ED7D31"/>
              </a:solidFill>
            </a:endParaRPr>
          </a:p>
        </p:txBody>
      </p:sp>
      <p:grpSp>
        <p:nvGrpSpPr>
          <p:cNvPr id="13" name="Group 12"/>
          <p:cNvGrpSpPr/>
          <p:nvPr/>
        </p:nvGrpSpPr>
        <p:grpSpPr>
          <a:xfrm>
            <a:off x="6829299" y="2439466"/>
            <a:ext cx="1469661" cy="1455956"/>
            <a:chOff x="2867027" y="2786658"/>
            <a:chExt cx="1714497" cy="1613892"/>
          </a:xfrm>
          <a:solidFill>
            <a:srgbClr val="FF0000"/>
          </a:solidFill>
        </p:grpSpPr>
        <p:cxnSp>
          <p:nvCxnSpPr>
            <p:cNvPr id="14" name="Straight Arrow Connector 13"/>
            <p:cNvCxnSpPr/>
            <p:nvPr/>
          </p:nvCxnSpPr>
          <p:spPr>
            <a:xfrm>
              <a:off x="3209925" y="3209925"/>
              <a:ext cx="0" cy="1190625"/>
            </a:xfrm>
            <a:prstGeom prst="straightConnector1">
              <a:avLst/>
            </a:prstGeom>
            <a:grpFill/>
            <a:ln w="25400">
              <a:headEnd type="none"/>
              <a:tailEnd type="triangle" w="med" len="lg"/>
            </a:ln>
            <a:scene3d>
              <a:camera prst="orthographicFront"/>
              <a:lightRig rig="threePt" dir="t"/>
            </a:scene3d>
            <a:sp3d>
              <a:bevelT/>
            </a:sp3d>
          </p:spPr>
          <p:style>
            <a:lnRef idx="3">
              <a:schemeClr val="accent5"/>
            </a:lnRef>
            <a:fillRef idx="0">
              <a:schemeClr val="accent5"/>
            </a:fillRef>
            <a:effectRef idx="2">
              <a:schemeClr val="accent5"/>
            </a:effectRef>
            <a:fontRef idx="minor">
              <a:schemeClr val="tx1"/>
            </a:fontRef>
          </p:style>
        </p:cxnSp>
        <p:sp>
          <p:nvSpPr>
            <p:cNvPr id="15" name="TextBox 14"/>
            <p:cNvSpPr txBox="1"/>
            <p:nvPr/>
          </p:nvSpPr>
          <p:spPr>
            <a:xfrm>
              <a:off x="2867027" y="2786658"/>
              <a:ext cx="1714497" cy="367873"/>
            </a:xfrm>
            <a:prstGeom prst="flowChartTerminator">
              <a:avLst/>
            </a:prstGeom>
            <a:grp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1100" dirty="0"/>
                <a:t>SOF/VEL </a:t>
              </a:r>
              <a:r>
                <a:rPr lang="en-US" sz="1050" dirty="0"/>
                <a:t>introduced</a:t>
              </a:r>
              <a:endParaRPr lang="ka-GE" sz="1100" dirty="0"/>
            </a:p>
          </p:txBody>
        </p:sp>
      </p:grpSp>
      <p:grpSp>
        <p:nvGrpSpPr>
          <p:cNvPr id="16" name="Group 15"/>
          <p:cNvGrpSpPr/>
          <p:nvPr/>
        </p:nvGrpSpPr>
        <p:grpSpPr>
          <a:xfrm>
            <a:off x="7866476" y="3165302"/>
            <a:ext cx="2057560" cy="1264111"/>
            <a:chOff x="2867027" y="2786658"/>
            <a:chExt cx="2286740" cy="1613892"/>
          </a:xfrm>
          <a:solidFill>
            <a:srgbClr val="FF0000"/>
          </a:solidFill>
        </p:grpSpPr>
        <p:cxnSp>
          <p:nvCxnSpPr>
            <p:cNvPr id="17" name="Straight Arrow Connector 16"/>
            <p:cNvCxnSpPr/>
            <p:nvPr/>
          </p:nvCxnSpPr>
          <p:spPr>
            <a:xfrm>
              <a:off x="3209925" y="3209925"/>
              <a:ext cx="0" cy="1190625"/>
            </a:xfrm>
            <a:prstGeom prst="straightConnector1">
              <a:avLst/>
            </a:prstGeom>
            <a:grpFill/>
            <a:ln w="25400">
              <a:headEnd type="none"/>
              <a:tailEnd type="triangle" w="med" len="lg"/>
            </a:ln>
            <a:scene3d>
              <a:camera prst="orthographicFront"/>
              <a:lightRig rig="threePt" dir="t"/>
            </a:scene3d>
            <a:sp3d>
              <a:bevelT/>
            </a:sp3d>
          </p:spPr>
          <p:style>
            <a:lnRef idx="3">
              <a:schemeClr val="accent5"/>
            </a:lnRef>
            <a:fillRef idx="0">
              <a:schemeClr val="accent5"/>
            </a:fillRef>
            <a:effectRef idx="2">
              <a:schemeClr val="accent5"/>
            </a:effectRef>
            <a:fontRef idx="minor">
              <a:schemeClr val="tx1"/>
            </a:fontRef>
          </p:style>
        </p:cxnSp>
        <p:sp>
          <p:nvSpPr>
            <p:cNvPr id="18" name="TextBox 17"/>
            <p:cNvSpPr txBox="1"/>
            <p:nvPr/>
          </p:nvSpPr>
          <p:spPr>
            <a:xfrm>
              <a:off x="2867027" y="2786658"/>
              <a:ext cx="2286740" cy="442037"/>
            </a:xfrm>
            <a:prstGeom prst="flowChartTerminator">
              <a:avLst/>
            </a:prstGeom>
            <a:solidFill>
              <a:schemeClr val="accent6"/>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1000" dirty="0" smtClean="0"/>
                <a:t>SOF/VEL/VOX to be introduced</a:t>
              </a:r>
              <a:endParaRPr lang="ka-GE" sz="1000" dirty="0"/>
            </a:p>
          </p:txBody>
        </p:sp>
      </p:grpSp>
    </p:spTree>
    <p:extLst>
      <p:ext uri="{BB962C8B-B14F-4D97-AF65-F5344CB8AC3E}">
        <p14:creationId xmlns:p14="http://schemas.microsoft.com/office/powerpoint/2010/main" val="111043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childTnLst>
                                    <p:animEffect transition="out" filter="fade">
                                      <p:cBhvr>
                                        <p:cTn id="6" dur="1000" tmFilter="0, 0; .2, .5; .8, .5; 1, 0"/>
                                        <p:tgtEl>
                                          <p:spTgt spid="13"/>
                                        </p:tgtEl>
                                      </p:cBhvr>
                                    </p:animEffect>
                                    <p:animScale>
                                      <p:cBhvr>
                                        <p:cTn id="7" dur="500" autoRev="1" fill="hold"/>
                                        <p:tgtEl>
                                          <p:spTgt spid="13"/>
                                        </p:tgtEl>
                                      </p:cBhvr>
                                      <p:by x="105000" y="105000"/>
                                    </p:animScale>
                                  </p:childTnLst>
                                </p:cTn>
                              </p:par>
                            </p:childTnLst>
                          </p:cTn>
                        </p:par>
                        <p:par>
                          <p:cTn id="8" fill="hold">
                            <p:stCondLst>
                              <p:cond delay="1000"/>
                            </p:stCondLst>
                            <p:childTnLst>
                              <p:par>
                                <p:cTn id="9" presetID="26" presetClass="emph" presetSubtype="0" repeatCount="indefinite" fill="hold" nodeType="afterEffect">
                                  <p:stCondLst>
                                    <p:cond delay="0"/>
                                  </p:stCondLst>
                                  <p:childTnLst>
                                    <p:animEffect transition="out" filter="fade">
                                      <p:cBhvr>
                                        <p:cTn id="10" dur="1000" tmFilter="0, 0; .2, .5; .8, .5; 1, 0"/>
                                        <p:tgtEl>
                                          <p:spTgt spid="16"/>
                                        </p:tgtEl>
                                      </p:cBhvr>
                                    </p:animEffect>
                                    <p:animScale>
                                      <p:cBhvr>
                                        <p:cTn id="11" dur="50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41867926"/>
              </p:ext>
            </p:extLst>
          </p:nvPr>
        </p:nvGraphicFramePr>
        <p:xfrm>
          <a:off x="1611507" y="954506"/>
          <a:ext cx="9794429" cy="4784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9155349" y="3978408"/>
            <a:ext cx="2676988" cy="1477328"/>
          </a:xfrm>
          <a:prstGeom prst="rect">
            <a:avLst/>
          </a:prstGeom>
          <a:ln>
            <a:solidFill>
              <a:srgbClr val="FF0000"/>
            </a:solidFill>
          </a:ln>
        </p:spPr>
        <p:txBody>
          <a:bodyPr wrap="square">
            <a:spAutoFit/>
          </a:bodyPr>
          <a:lstStyle/>
          <a:p>
            <a:pPr marL="285750" indent="-285750">
              <a:buFont typeface="Arial" panose="020B0604020202020204" pitchFamily="34" charset="0"/>
              <a:buChar char="•"/>
            </a:pPr>
            <a:r>
              <a:rPr lang="en-US" dirty="0"/>
              <a:t>1,301,749 adults have been screened</a:t>
            </a:r>
          </a:p>
          <a:p>
            <a:endParaRPr lang="en-US" dirty="0"/>
          </a:p>
          <a:p>
            <a:pPr marL="285750" indent="-285750">
              <a:buFont typeface="Arial" panose="020B0604020202020204" pitchFamily="34" charset="0"/>
              <a:buChar char="•"/>
            </a:pPr>
            <a:r>
              <a:rPr lang="en-US" dirty="0"/>
              <a:t>1,557,813 adults are left to screen</a:t>
            </a:r>
          </a:p>
        </p:txBody>
      </p:sp>
      <p:cxnSp>
        <p:nvCxnSpPr>
          <p:cNvPr id="6" name="Straight Arrow Connector 5"/>
          <p:cNvCxnSpPr/>
          <p:nvPr/>
        </p:nvCxnSpPr>
        <p:spPr>
          <a:xfrm flipV="1">
            <a:off x="8406063" y="4539916"/>
            <a:ext cx="690382" cy="160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3026664" y="1261872"/>
            <a:ext cx="2748498" cy="5456"/>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1363" y="961458"/>
            <a:ext cx="2533435" cy="2862322"/>
          </a:xfrm>
          <a:prstGeom prst="rect">
            <a:avLst/>
          </a:prstGeom>
          <a:ln>
            <a:solidFill>
              <a:schemeClr val="accent2"/>
            </a:solidFill>
          </a:ln>
        </p:spPr>
        <p:txBody>
          <a:bodyPr wrap="square">
            <a:spAutoFit/>
          </a:bodyPr>
          <a:lstStyle/>
          <a:p>
            <a:pPr marL="285750" indent="-285750">
              <a:buFont typeface="Arial" panose="020B0604020202020204" pitchFamily="34" charset="0"/>
              <a:buChar char="•"/>
            </a:pPr>
            <a:r>
              <a:rPr lang="ka-GE" dirty="0">
                <a:cs typeface="Calibri" panose="020F0502020204030204" pitchFamily="34" charset="0"/>
              </a:rPr>
              <a:t>79,819</a:t>
            </a:r>
            <a:r>
              <a:rPr lang="en-US" dirty="0"/>
              <a:t> adults were Diagnosed HCV RNA+ by Screening</a:t>
            </a:r>
          </a:p>
          <a:p>
            <a:endParaRPr lang="en-US" dirty="0"/>
          </a:p>
          <a:p>
            <a:pPr marL="285750" indent="-285750">
              <a:buFont typeface="Arial" panose="020B0604020202020204" pitchFamily="34" charset="0"/>
              <a:buChar char="•"/>
            </a:pPr>
            <a:r>
              <a:rPr lang="en-US" dirty="0" smtClean="0"/>
              <a:t>14,617 HCV </a:t>
            </a:r>
            <a:r>
              <a:rPr lang="en-US" dirty="0"/>
              <a:t>RNA+ individuals have not initiated treatment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40.47% of cases are left to find</a:t>
            </a:r>
          </a:p>
        </p:txBody>
      </p:sp>
    </p:spTree>
    <p:extLst>
      <p:ext uri="{BB962C8B-B14F-4D97-AF65-F5344CB8AC3E}">
        <p14:creationId xmlns:p14="http://schemas.microsoft.com/office/powerpoint/2010/main" val="2494345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468" y="164592"/>
            <a:ext cx="10972800" cy="1143000"/>
          </a:xfrm>
        </p:spPr>
        <p:txBody>
          <a:bodyPr/>
          <a:lstStyle/>
          <a:p>
            <a:r>
              <a:rPr lang="en-US" u="sng" dirty="0">
                <a:solidFill>
                  <a:schemeClr val="accent1"/>
                </a:solidFill>
              </a:rPr>
              <a:t>Conclusion</a:t>
            </a:r>
            <a:endParaRPr lang="en-US" dirty="0"/>
          </a:p>
        </p:txBody>
      </p:sp>
      <p:sp>
        <p:nvSpPr>
          <p:cNvPr id="4" name="Content Placeholder 2"/>
          <p:cNvSpPr>
            <a:spLocks noGrp="1"/>
          </p:cNvSpPr>
          <p:nvPr>
            <p:ph idx="1"/>
          </p:nvPr>
        </p:nvSpPr>
        <p:spPr>
          <a:xfrm>
            <a:off x="508251" y="1143000"/>
            <a:ext cx="11455761" cy="5838238"/>
          </a:xfrm>
          <a:ln>
            <a:noFill/>
          </a:ln>
        </p:spPr>
        <p:txBody>
          <a:bodyPr>
            <a:noAutofit/>
          </a:bodyPr>
          <a:lstStyle/>
          <a:p>
            <a:pPr>
              <a:spcBef>
                <a:spcPts val="600"/>
              </a:spcBef>
              <a:spcAft>
                <a:spcPts val="600"/>
              </a:spcAft>
              <a:buFont typeface="Wingdings" panose="05000000000000000000" pitchFamily="2" charset="2"/>
              <a:buChar char="Ø"/>
            </a:pPr>
            <a:r>
              <a:rPr lang="en-US" sz="2000" dirty="0">
                <a:solidFill>
                  <a:srgbClr val="003564"/>
                </a:solidFill>
              </a:rPr>
              <a:t>HCV Elimination program is a major driver for Health System Strengthening and advancing Public Health Agenda in Georgia, especially for HIV and TB. HCV elimination program supports the development of other key public health programs such as Safe Blood, Infection Control, Harm Reduction, etc.   </a:t>
            </a:r>
          </a:p>
          <a:p>
            <a:pPr>
              <a:spcBef>
                <a:spcPts val="600"/>
              </a:spcBef>
              <a:spcAft>
                <a:spcPts val="600"/>
              </a:spcAft>
              <a:buFont typeface="Wingdings" panose="05000000000000000000" pitchFamily="2" charset="2"/>
              <a:buChar char="Ø"/>
            </a:pPr>
            <a:r>
              <a:rPr lang="en-US" sz="2000" dirty="0">
                <a:solidFill>
                  <a:srgbClr val="003564"/>
                </a:solidFill>
              </a:rPr>
              <a:t>In </a:t>
            </a:r>
            <a:r>
              <a:rPr lang="en-US" sz="2000" dirty="0" smtClean="0">
                <a:solidFill>
                  <a:srgbClr val="003564"/>
                </a:solidFill>
              </a:rPr>
              <a:t>almost 4 years of </a:t>
            </a:r>
            <a:r>
              <a:rPr lang="en-US" sz="2000" dirty="0">
                <a:solidFill>
                  <a:srgbClr val="003564"/>
                </a:solidFill>
              </a:rPr>
              <a:t>the HCV Elimination Program, Georgia has scaled up the screening and treatment services achieving impressive results - 41% treatment coverage with 98.2% cure rate</a:t>
            </a:r>
          </a:p>
          <a:p>
            <a:pPr>
              <a:spcBef>
                <a:spcPts val="600"/>
              </a:spcBef>
              <a:spcAft>
                <a:spcPts val="600"/>
              </a:spcAft>
              <a:buFont typeface="Wingdings" panose="05000000000000000000" pitchFamily="2" charset="2"/>
              <a:buChar char="Ø"/>
            </a:pPr>
            <a:r>
              <a:rPr lang="en-US" sz="2000" dirty="0">
                <a:solidFill>
                  <a:srgbClr val="003564"/>
                </a:solidFill>
              </a:rPr>
              <a:t>Enhancing HCV testing and linkage to care and treatment services are critical to reaching the 2020 HCV elimination goals </a:t>
            </a:r>
          </a:p>
          <a:p>
            <a:pPr>
              <a:spcBef>
                <a:spcPts val="600"/>
              </a:spcBef>
              <a:spcAft>
                <a:spcPts val="600"/>
              </a:spcAft>
              <a:buFont typeface="Wingdings" panose="05000000000000000000" pitchFamily="2" charset="2"/>
              <a:buChar char="Ø"/>
            </a:pPr>
            <a:r>
              <a:rPr lang="en-US" sz="2000" dirty="0">
                <a:solidFill>
                  <a:srgbClr val="003564"/>
                </a:solidFill>
              </a:rPr>
              <a:t>Provision of HCV screening, confirmation, care and treatment services at non-specialized settings nearer to patients’ homes is critical for achieving the elimination goals</a:t>
            </a:r>
          </a:p>
          <a:p>
            <a:pPr>
              <a:spcBef>
                <a:spcPts val="600"/>
              </a:spcBef>
              <a:spcAft>
                <a:spcPts val="600"/>
              </a:spcAft>
              <a:buFont typeface="Wingdings" panose="05000000000000000000" pitchFamily="2" charset="2"/>
              <a:buChar char="Ø"/>
            </a:pPr>
            <a:r>
              <a:rPr lang="en-US" sz="2000" dirty="0">
                <a:solidFill>
                  <a:srgbClr val="003564"/>
                </a:solidFill>
              </a:rPr>
              <a:t>Decentralization and integration of HCV/HIV/TB services’ delivery in primary care or harm reduction settings can result in overcoming barriers to access care and treatment </a:t>
            </a:r>
          </a:p>
          <a:p>
            <a:pPr>
              <a:spcBef>
                <a:spcPts val="600"/>
              </a:spcBef>
              <a:spcAft>
                <a:spcPts val="600"/>
              </a:spcAft>
              <a:buFont typeface="Wingdings" panose="05000000000000000000" pitchFamily="2" charset="2"/>
              <a:buChar char="Ø"/>
            </a:pPr>
            <a:r>
              <a:rPr lang="en-US" sz="2000" dirty="0">
                <a:solidFill>
                  <a:srgbClr val="003564"/>
                </a:solidFill>
              </a:rPr>
              <a:t>Lessons learned from the Georgia elimination program can inform programs in other countries striving to eliminate HCV as a public health threat.</a:t>
            </a:r>
          </a:p>
        </p:txBody>
      </p:sp>
    </p:spTree>
    <p:extLst>
      <p:ext uri="{BB962C8B-B14F-4D97-AF65-F5344CB8AC3E}">
        <p14:creationId xmlns:p14="http://schemas.microsoft.com/office/powerpoint/2010/main" val="1603127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a:r>
            <a:br>
              <a:rPr lang="en-US" dirty="0"/>
            </a:br>
            <a:endParaRPr lang="en-US" dirty="0"/>
          </a:p>
        </p:txBody>
      </p:sp>
      <p:sp>
        <p:nvSpPr>
          <p:cNvPr id="11" name="Content Placeholder 2"/>
          <p:cNvSpPr>
            <a:spLocks noGrp="1"/>
          </p:cNvSpPr>
          <p:nvPr>
            <p:ph idx="4294967295"/>
          </p:nvPr>
        </p:nvSpPr>
        <p:spPr>
          <a:xfrm>
            <a:off x="248458" y="3733093"/>
            <a:ext cx="7080250" cy="4813300"/>
          </a:xfrm>
        </p:spPr>
        <p:txBody>
          <a:bodyPr>
            <a:noAutofit/>
          </a:bodyPr>
          <a:lstStyle/>
          <a:p>
            <a:pPr marL="0" indent="0">
              <a:lnSpc>
                <a:spcPct val="150000"/>
              </a:lnSpc>
              <a:buNone/>
            </a:pPr>
            <a:r>
              <a:rPr lang="en-US" sz="1800" dirty="0" smtClean="0">
                <a:solidFill>
                  <a:schemeClr val="accent5">
                    <a:lumMod val="50000"/>
                  </a:schemeClr>
                </a:solidFill>
              </a:rPr>
              <a:t>HCV </a:t>
            </a:r>
            <a:r>
              <a:rPr lang="en-US" sz="1800" dirty="0">
                <a:solidFill>
                  <a:schemeClr val="accent5">
                    <a:lumMod val="50000"/>
                  </a:schemeClr>
                </a:solidFill>
              </a:rPr>
              <a:t>Elimination Program </a:t>
            </a:r>
            <a:r>
              <a:rPr lang="en-US" sz="1800" dirty="0" smtClean="0">
                <a:solidFill>
                  <a:schemeClr val="accent5">
                    <a:lumMod val="50000"/>
                  </a:schemeClr>
                </a:solidFill>
              </a:rPr>
              <a:t>Providers </a:t>
            </a:r>
          </a:p>
          <a:p>
            <a:pPr marL="0" indent="0">
              <a:lnSpc>
                <a:spcPct val="150000"/>
              </a:lnSpc>
              <a:buNone/>
            </a:pPr>
            <a:r>
              <a:rPr lang="en-US" sz="1800" dirty="0" smtClean="0">
                <a:solidFill>
                  <a:schemeClr val="accent5">
                    <a:lumMod val="50000"/>
                  </a:schemeClr>
                </a:solidFill>
              </a:rPr>
              <a:t>TAG Members</a:t>
            </a:r>
          </a:p>
          <a:p>
            <a:pPr marL="0" indent="0">
              <a:lnSpc>
                <a:spcPct val="150000"/>
              </a:lnSpc>
              <a:buNone/>
            </a:pPr>
            <a:endParaRPr lang="en-US" sz="1800" dirty="0">
              <a:solidFill>
                <a:schemeClr val="accent5">
                  <a:lumMod val="50000"/>
                </a:schemeClr>
              </a:solidFill>
            </a:endParaRPr>
          </a:p>
        </p:txBody>
      </p:sp>
      <p:sp>
        <p:nvSpPr>
          <p:cNvPr id="9" name="Title 1"/>
          <p:cNvSpPr txBox="1">
            <a:spLocks/>
          </p:cNvSpPr>
          <p:nvPr/>
        </p:nvSpPr>
        <p:spPr>
          <a:xfrm>
            <a:off x="4081592" y="-71309"/>
            <a:ext cx="8601075" cy="1169061"/>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sz="4000" u="sng" dirty="0">
                <a:solidFill>
                  <a:schemeClr val="accent1">
                    <a:lumMod val="75000"/>
                  </a:schemeClr>
                </a:solidFill>
                <a:latin typeface="+mn-lt"/>
              </a:rPr>
              <a:t>Acknowledgements</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3984" y="1435428"/>
            <a:ext cx="2129956" cy="1157582"/>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1592" y="1631968"/>
            <a:ext cx="2482253" cy="797015"/>
          </a:xfrm>
          <a:prstGeom prst="rect">
            <a:avLst/>
          </a:prstGeom>
        </p:spPr>
      </p:pic>
      <p:pic>
        <p:nvPicPr>
          <p:cNvPr id="15" name="Picture 2" descr="https://upload.wikimedia.org/wikipedia/en/thumb/5/56/Gilead_Sciences_Logo.svg/1280px-Gilead_Sciences_Logo.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5730" y="1649894"/>
            <a:ext cx="2119415" cy="5944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www.liver-institute.org/images/lifer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739" y="1691638"/>
            <a:ext cx="2063783" cy="10019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heartlandtrc.org/wp-content/uploads/2016/04/EHC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81592" y="2876043"/>
            <a:ext cx="1877359" cy="101545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hepatitis-delta.org/assets/WHA-logo-en-jpe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26708" y="3041073"/>
            <a:ext cx="2904331" cy="75437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www.worldhepatitisday.org/sites/default/files/campaign_materials/nohep.logo_squar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68328" y="2876043"/>
            <a:ext cx="1945612" cy="137704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42803" y="4765518"/>
            <a:ext cx="3451079" cy="1199250"/>
          </a:xfrm>
          <a:prstGeom prst="rect">
            <a:avLst/>
          </a:prstGeom>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88583" y="4019324"/>
            <a:ext cx="2571750" cy="1714500"/>
          </a:xfrm>
          <a:prstGeom prst="rect">
            <a:avLst/>
          </a:prstGeom>
        </p:spPr>
      </p:pic>
      <p:pic>
        <p:nvPicPr>
          <p:cNvPr id="4" name="Picture 3"/>
          <p:cNvPicPr>
            <a:picLocks noChangeAspect="1"/>
          </p:cNvPicPr>
          <p:nvPr/>
        </p:nvPicPr>
        <p:blipFill rotWithShape="1">
          <a:blip r:embed="rId11">
            <a:extLst>
              <a:ext uri="{28A0092B-C50C-407E-A947-70E740481C1C}">
                <a14:useLocalDpi xmlns:a14="http://schemas.microsoft.com/office/drawing/2010/main" val="0"/>
              </a:ext>
            </a:extLst>
          </a:blip>
          <a:srcRect t="-6680" r="88302"/>
          <a:stretch/>
        </p:blipFill>
        <p:spPr>
          <a:xfrm>
            <a:off x="248458" y="4876574"/>
            <a:ext cx="1135014" cy="775952"/>
          </a:xfrm>
          <a:prstGeom prst="rect">
            <a:avLst/>
          </a:prstGeom>
        </p:spPr>
      </p:pic>
    </p:spTree>
    <p:extLst>
      <p:ext uri="{BB962C8B-B14F-4D97-AF65-F5344CB8AC3E}">
        <p14:creationId xmlns:p14="http://schemas.microsoft.com/office/powerpoint/2010/main" val="2260786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txBox="1">
            <a:spLocks noGrp="1"/>
          </p:cNvSpPr>
          <p:nvPr>
            <p:ph type="title"/>
          </p:nvPr>
        </p:nvSpPr>
        <p:spPr>
          <a:xfrm>
            <a:off x="812800" y="416459"/>
            <a:ext cx="10972800" cy="1143000"/>
          </a:xfrm>
          <a:prstGeom prst="rect">
            <a:avLst/>
          </a:prstGeom>
          <a:noFill/>
        </p:spPr>
        <p:txBody>
          <a:bodyPr wrap="square" rtlCol="0">
            <a:spAutoFit/>
          </a:bodyPr>
          <a:lstStyle/>
          <a:p>
            <a:r>
              <a:rPr lang="en-US" sz="4000" b="1" u="sng" dirty="0" smtClean="0">
                <a:solidFill>
                  <a:schemeClr val="accent1"/>
                </a:solidFill>
              </a:rPr>
              <a:t>HCV </a:t>
            </a:r>
            <a:r>
              <a:rPr lang="en-US" sz="4000" b="1" u="sng" dirty="0" err="1" smtClean="0">
                <a:solidFill>
                  <a:schemeClr val="accent1"/>
                </a:solidFill>
              </a:rPr>
              <a:t>Seroprevalence</a:t>
            </a:r>
            <a:r>
              <a:rPr lang="en-US" sz="4000" b="1" u="sng" dirty="0" smtClean="0">
                <a:solidFill>
                  <a:schemeClr val="accent1"/>
                </a:solidFill>
              </a:rPr>
              <a:t> Survey, 2015</a:t>
            </a:r>
            <a:endParaRPr lang="en-US" sz="4000" b="1" u="sng" dirty="0">
              <a:solidFill>
                <a:schemeClr val="accent1"/>
              </a:solidFill>
            </a:endParaRPr>
          </a:p>
        </p:txBody>
      </p:sp>
      <p:pic>
        <p:nvPicPr>
          <p:cNvPr id="11" name="Picture 10"/>
          <p:cNvPicPr>
            <a:picLocks noChangeAspect="1"/>
          </p:cNvPicPr>
          <p:nvPr/>
        </p:nvPicPr>
        <p:blipFill>
          <a:blip r:embed="rId3"/>
          <a:stretch>
            <a:fillRect/>
          </a:stretch>
        </p:blipFill>
        <p:spPr>
          <a:xfrm>
            <a:off x="175148" y="1559459"/>
            <a:ext cx="4962339" cy="1808251"/>
          </a:xfrm>
          <a:prstGeom prst="rect">
            <a:avLst/>
          </a:prstGeom>
        </p:spPr>
      </p:pic>
      <p:graphicFrame>
        <p:nvGraphicFramePr>
          <p:cNvPr id="12" name="Chart 11"/>
          <p:cNvGraphicFramePr/>
          <p:nvPr>
            <p:extLst>
              <p:ext uri="{D42A27DB-BD31-4B8C-83A1-F6EECF244321}">
                <p14:modId xmlns:p14="http://schemas.microsoft.com/office/powerpoint/2010/main" val="1723831776"/>
              </p:ext>
            </p:extLst>
          </p:nvPr>
        </p:nvGraphicFramePr>
        <p:xfrm>
          <a:off x="245534" y="3570546"/>
          <a:ext cx="4144908" cy="2726552"/>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12"/>
          <p:cNvPicPr>
            <a:picLocks noChangeAspect="1"/>
          </p:cNvPicPr>
          <p:nvPr/>
        </p:nvPicPr>
        <p:blipFill>
          <a:blip r:embed="rId5"/>
          <a:stretch>
            <a:fillRect/>
          </a:stretch>
        </p:blipFill>
        <p:spPr>
          <a:xfrm>
            <a:off x="5655026" y="1551815"/>
            <a:ext cx="5646593" cy="808527"/>
          </a:xfrm>
          <a:prstGeom prst="rect">
            <a:avLst/>
          </a:prstGeom>
        </p:spPr>
      </p:pic>
      <p:pic>
        <p:nvPicPr>
          <p:cNvPr id="14" name="Content Placeholder 4"/>
          <p:cNvPicPr>
            <a:picLocks noGrp="1"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37487" y="2228032"/>
            <a:ext cx="6971381" cy="3739706"/>
          </a:xfrm>
          <a:prstGeom prst="rect">
            <a:avLst/>
          </a:prstGeom>
          <a:ln>
            <a:noFill/>
          </a:ln>
          <a:effectLst>
            <a:softEdge rad="112500"/>
          </a:effectLst>
        </p:spPr>
      </p:pic>
    </p:spTree>
    <p:extLst>
      <p:ext uri="{BB962C8B-B14F-4D97-AF65-F5344CB8AC3E}">
        <p14:creationId xmlns:p14="http://schemas.microsoft.com/office/powerpoint/2010/main" val="2021971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nvPr>
        </p:nvGraphicFramePr>
        <p:xfrm>
          <a:off x="245534" y="3570546"/>
          <a:ext cx="4144908" cy="272655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030084" y="380246"/>
            <a:ext cx="10972800" cy="1143000"/>
          </a:xfrm>
        </p:spPr>
        <p:txBody>
          <a:bodyPr/>
          <a:lstStyle/>
          <a:p>
            <a:r>
              <a:rPr lang="en-US" u="sng" dirty="0">
                <a:solidFill>
                  <a:schemeClr val="accent1"/>
                </a:solidFill>
              </a:rPr>
              <a:t>Georgian HCV Elimination Program – Best Example of Universality</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725" y="1318565"/>
            <a:ext cx="11086617" cy="494938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066" y="878947"/>
            <a:ext cx="1485141" cy="1485141"/>
          </a:xfrm>
          <a:prstGeom prst="rect">
            <a:avLst/>
          </a:prstGeom>
        </p:spPr>
      </p:pic>
    </p:spTree>
    <p:extLst>
      <p:ext uri="{BB962C8B-B14F-4D97-AF65-F5344CB8AC3E}">
        <p14:creationId xmlns:p14="http://schemas.microsoft.com/office/powerpoint/2010/main" val="922209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0681" y="1958575"/>
            <a:ext cx="11725695" cy="4010401"/>
            <a:chOff x="0" y="1966884"/>
            <a:chExt cx="10491432" cy="4583866"/>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33246"/>
              <a:ext cx="10097256" cy="451750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7112" y="6045196"/>
              <a:ext cx="274320" cy="274320"/>
            </a:xfrm>
            <a:prstGeom prst="rect">
              <a:avLst/>
            </a:prstGeom>
          </p:spPr>
        </p:pic>
        <p:sp>
          <p:nvSpPr>
            <p:cNvPr id="10" name="TextBox 9"/>
            <p:cNvSpPr txBox="1"/>
            <p:nvPr/>
          </p:nvSpPr>
          <p:spPr>
            <a:xfrm>
              <a:off x="1254438" y="1966884"/>
              <a:ext cx="2730129" cy="267860"/>
            </a:xfrm>
            <a:prstGeom prst="rect">
              <a:avLst/>
            </a:prstGeom>
            <a:noFill/>
          </p:spPr>
          <p:txBody>
            <a:bodyPr wrap="square" rtlCol="0">
              <a:spAutoFit/>
            </a:bodyPr>
            <a:lstStyle/>
            <a:p>
              <a:r>
                <a:rPr lang="en-US" sz="1200" dirty="0">
                  <a:solidFill>
                    <a:srgbClr val="005594"/>
                  </a:solidFill>
                </a:rPr>
                <a:t>Patient inclusion criteria removed</a:t>
              </a:r>
            </a:p>
          </p:txBody>
        </p:sp>
        <p:sp>
          <p:nvSpPr>
            <p:cNvPr id="11" name="TextBox 10"/>
            <p:cNvSpPr txBox="1"/>
            <p:nvPr/>
          </p:nvSpPr>
          <p:spPr>
            <a:xfrm>
              <a:off x="1594346" y="2344377"/>
              <a:ext cx="2545092" cy="446433"/>
            </a:xfrm>
            <a:prstGeom prst="rect">
              <a:avLst/>
            </a:prstGeom>
            <a:noFill/>
          </p:spPr>
          <p:txBody>
            <a:bodyPr wrap="square" rtlCol="0">
              <a:spAutoFit/>
            </a:bodyPr>
            <a:lstStyle/>
            <a:p>
              <a:r>
                <a:rPr lang="en-US" sz="1200" dirty="0">
                  <a:solidFill>
                    <a:srgbClr val="005594"/>
                  </a:solidFill>
                </a:rPr>
                <a:t>Long-term Elimination </a:t>
              </a:r>
            </a:p>
            <a:p>
              <a:r>
                <a:rPr lang="en-US" sz="1200" dirty="0">
                  <a:solidFill>
                    <a:srgbClr val="005594"/>
                  </a:solidFill>
                </a:rPr>
                <a:t>Strategy 2016-2020 approved</a:t>
              </a:r>
            </a:p>
          </p:txBody>
        </p:sp>
        <p:sp>
          <p:nvSpPr>
            <p:cNvPr id="12" name="TextBox 11"/>
            <p:cNvSpPr txBox="1"/>
            <p:nvPr/>
          </p:nvSpPr>
          <p:spPr>
            <a:xfrm>
              <a:off x="1957606" y="3081467"/>
              <a:ext cx="2426626" cy="446433"/>
            </a:xfrm>
            <a:prstGeom prst="rect">
              <a:avLst/>
            </a:prstGeom>
            <a:noFill/>
          </p:spPr>
          <p:txBody>
            <a:bodyPr wrap="square" rtlCol="0">
              <a:spAutoFit/>
            </a:bodyPr>
            <a:lstStyle/>
            <a:p>
              <a:r>
                <a:rPr lang="en-US" sz="1200" dirty="0">
                  <a:solidFill>
                    <a:srgbClr val="005594"/>
                  </a:solidFill>
                </a:rPr>
                <a:t>LDV/SOF based regimens </a:t>
              </a:r>
            </a:p>
            <a:p>
              <a:r>
                <a:rPr lang="en-US" sz="1200" dirty="0">
                  <a:solidFill>
                    <a:srgbClr val="005594"/>
                  </a:solidFill>
                </a:rPr>
                <a:t>introduced to the program</a:t>
              </a:r>
            </a:p>
          </p:txBody>
        </p:sp>
        <p:sp>
          <p:nvSpPr>
            <p:cNvPr id="13" name="TextBox 12"/>
            <p:cNvSpPr txBox="1"/>
            <p:nvPr/>
          </p:nvSpPr>
          <p:spPr>
            <a:xfrm>
              <a:off x="1697102" y="4953332"/>
              <a:ext cx="1887177" cy="267860"/>
            </a:xfrm>
            <a:prstGeom prst="rect">
              <a:avLst/>
            </a:prstGeom>
            <a:noFill/>
          </p:spPr>
          <p:txBody>
            <a:bodyPr wrap="square" rtlCol="0">
              <a:spAutoFit/>
            </a:bodyPr>
            <a:lstStyle/>
            <a:p>
              <a:r>
                <a:rPr lang="en-US" sz="1200" dirty="0">
                  <a:solidFill>
                    <a:srgbClr val="005594"/>
                  </a:solidFill>
                </a:rPr>
                <a:t>World Hepatitis Summit</a:t>
              </a:r>
            </a:p>
          </p:txBody>
        </p:sp>
        <p:sp>
          <p:nvSpPr>
            <p:cNvPr id="19" name="TextBox 18"/>
            <p:cNvSpPr txBox="1"/>
            <p:nvPr/>
          </p:nvSpPr>
          <p:spPr>
            <a:xfrm>
              <a:off x="598316" y="5402988"/>
              <a:ext cx="2885093" cy="625007"/>
            </a:xfrm>
            <a:prstGeom prst="rect">
              <a:avLst/>
            </a:prstGeom>
            <a:noFill/>
          </p:spPr>
          <p:txBody>
            <a:bodyPr wrap="square" rtlCol="0">
              <a:spAutoFit/>
            </a:bodyPr>
            <a:lstStyle/>
            <a:p>
              <a:r>
                <a:rPr lang="en-US" sz="1200" dirty="0">
                  <a:solidFill>
                    <a:srgbClr val="005594"/>
                  </a:solidFill>
                </a:rPr>
                <a:t>Memorandum of Understanding between Georgian Government and Gilead Sciences</a:t>
              </a:r>
            </a:p>
          </p:txBody>
        </p:sp>
        <p:sp>
          <p:nvSpPr>
            <p:cNvPr id="20" name="TextBox 19"/>
            <p:cNvSpPr txBox="1"/>
            <p:nvPr/>
          </p:nvSpPr>
          <p:spPr>
            <a:xfrm>
              <a:off x="88622" y="6005583"/>
              <a:ext cx="3133593" cy="527681"/>
            </a:xfrm>
            <a:prstGeom prst="rect">
              <a:avLst/>
            </a:prstGeom>
            <a:noFill/>
          </p:spPr>
          <p:txBody>
            <a:bodyPr wrap="square" rtlCol="0">
              <a:spAutoFit/>
            </a:bodyPr>
            <a:lstStyle/>
            <a:p>
              <a:pPr algn="ctr"/>
              <a:r>
                <a:rPr lang="en-US" sz="1200" dirty="0">
                  <a:solidFill>
                    <a:srgbClr val="005594"/>
                  </a:solidFill>
                </a:rPr>
                <a:t>Initial phase of HCV elimination action plan</a:t>
              </a:r>
              <a:r>
                <a:rPr lang="ka-GE" sz="1200" dirty="0">
                  <a:solidFill>
                    <a:srgbClr val="005594"/>
                  </a:solidFill>
                </a:rPr>
                <a:t> </a:t>
              </a:r>
              <a:r>
                <a:rPr lang="en-US" sz="1200" dirty="0">
                  <a:solidFill>
                    <a:srgbClr val="005594"/>
                  </a:solidFill>
                </a:rPr>
                <a:t>and start of the program</a:t>
              </a:r>
            </a:p>
          </p:txBody>
        </p:sp>
        <p:sp>
          <p:nvSpPr>
            <p:cNvPr id="21" name="TextBox 20"/>
            <p:cNvSpPr txBox="1"/>
            <p:nvPr/>
          </p:nvSpPr>
          <p:spPr>
            <a:xfrm rot="4197141">
              <a:off x="7562967" y="2798831"/>
              <a:ext cx="828378" cy="275380"/>
            </a:xfrm>
            <a:prstGeom prst="rect">
              <a:avLst/>
            </a:prstGeom>
            <a:noFill/>
          </p:spPr>
          <p:txBody>
            <a:bodyPr wrap="square" rtlCol="0">
              <a:spAutoFit/>
            </a:bodyPr>
            <a:lstStyle/>
            <a:p>
              <a:r>
                <a:rPr lang="en-US" sz="1400" dirty="0">
                  <a:solidFill>
                    <a:schemeClr val="accent1"/>
                  </a:solidFill>
                </a:rPr>
                <a:t>2018</a:t>
              </a:r>
            </a:p>
          </p:txBody>
        </p:sp>
        <p:sp>
          <p:nvSpPr>
            <p:cNvPr id="22" name="TextBox 21"/>
            <p:cNvSpPr txBox="1"/>
            <p:nvPr/>
          </p:nvSpPr>
          <p:spPr>
            <a:xfrm rot="17379829">
              <a:off x="7241162" y="5685195"/>
              <a:ext cx="635245" cy="315732"/>
            </a:xfrm>
            <a:prstGeom prst="rect">
              <a:avLst/>
            </a:prstGeom>
            <a:noFill/>
          </p:spPr>
          <p:txBody>
            <a:bodyPr wrap="square" rtlCol="0">
              <a:spAutoFit/>
            </a:bodyPr>
            <a:lstStyle/>
            <a:p>
              <a:r>
                <a:rPr lang="en-US" sz="1400" dirty="0">
                  <a:solidFill>
                    <a:srgbClr val="00C3B0"/>
                  </a:solidFill>
                </a:rPr>
                <a:t>2017</a:t>
              </a:r>
            </a:p>
          </p:txBody>
        </p:sp>
        <p:sp>
          <p:nvSpPr>
            <p:cNvPr id="23" name="TextBox 22"/>
            <p:cNvSpPr txBox="1"/>
            <p:nvPr/>
          </p:nvSpPr>
          <p:spPr>
            <a:xfrm rot="17527617">
              <a:off x="3342942" y="5442477"/>
              <a:ext cx="814669" cy="270401"/>
            </a:xfrm>
            <a:prstGeom prst="rect">
              <a:avLst/>
            </a:prstGeom>
            <a:noFill/>
          </p:spPr>
          <p:txBody>
            <a:bodyPr wrap="square" rtlCol="0">
              <a:spAutoFit/>
            </a:bodyPr>
            <a:lstStyle/>
            <a:p>
              <a:r>
                <a:rPr lang="en-US" sz="1400" dirty="0">
                  <a:solidFill>
                    <a:srgbClr val="FF9D15"/>
                  </a:solidFill>
                </a:rPr>
                <a:t>2015</a:t>
              </a:r>
            </a:p>
          </p:txBody>
        </p:sp>
        <p:sp>
          <p:nvSpPr>
            <p:cNvPr id="24" name="TextBox 23"/>
            <p:cNvSpPr txBox="1"/>
            <p:nvPr/>
          </p:nvSpPr>
          <p:spPr>
            <a:xfrm>
              <a:off x="4663819" y="2408841"/>
              <a:ext cx="3055016" cy="527681"/>
            </a:xfrm>
            <a:prstGeom prst="rect">
              <a:avLst/>
            </a:prstGeom>
            <a:noFill/>
          </p:spPr>
          <p:txBody>
            <a:bodyPr wrap="square" rtlCol="0">
              <a:spAutoFit/>
            </a:bodyPr>
            <a:lstStyle/>
            <a:p>
              <a:pPr algn="ctr"/>
              <a:r>
                <a:rPr lang="en-US" sz="1200" b="1" dirty="0" smtClean="0">
                  <a:solidFill>
                    <a:srgbClr val="005594"/>
                  </a:solidFill>
                </a:rPr>
                <a:t>Geographic and financial access to </a:t>
              </a:r>
            </a:p>
            <a:p>
              <a:pPr algn="ctr"/>
              <a:r>
                <a:rPr lang="en-US" sz="1200" b="1" dirty="0" smtClean="0">
                  <a:solidFill>
                    <a:srgbClr val="005594"/>
                  </a:solidFill>
                </a:rPr>
                <a:t>diagnostic services - significantly increased</a:t>
              </a:r>
              <a:endParaRPr lang="en-US" sz="1200" b="1" dirty="0">
                <a:solidFill>
                  <a:srgbClr val="005594"/>
                </a:solidFill>
              </a:endParaRPr>
            </a:p>
          </p:txBody>
        </p:sp>
        <p:sp>
          <p:nvSpPr>
            <p:cNvPr id="25" name="TextBox 24"/>
            <p:cNvSpPr txBox="1"/>
            <p:nvPr/>
          </p:nvSpPr>
          <p:spPr>
            <a:xfrm>
              <a:off x="5596171" y="3925900"/>
              <a:ext cx="2692295" cy="267860"/>
            </a:xfrm>
            <a:prstGeom prst="rect">
              <a:avLst/>
            </a:prstGeom>
            <a:noFill/>
          </p:spPr>
          <p:txBody>
            <a:bodyPr wrap="square" rtlCol="0">
              <a:spAutoFit/>
            </a:bodyPr>
            <a:lstStyle/>
            <a:p>
              <a:r>
                <a:rPr lang="en-US" sz="1200" b="1" dirty="0">
                  <a:solidFill>
                    <a:srgbClr val="FF0000"/>
                  </a:solidFill>
                </a:rPr>
                <a:t>Decentralization of HCV services</a:t>
              </a:r>
            </a:p>
          </p:txBody>
        </p:sp>
        <p:sp>
          <p:nvSpPr>
            <p:cNvPr id="26" name="TextBox 25"/>
            <p:cNvSpPr txBox="1"/>
            <p:nvPr/>
          </p:nvSpPr>
          <p:spPr>
            <a:xfrm>
              <a:off x="5852919" y="4611702"/>
              <a:ext cx="2178800" cy="267860"/>
            </a:xfrm>
            <a:prstGeom prst="rect">
              <a:avLst/>
            </a:prstGeom>
            <a:noFill/>
          </p:spPr>
          <p:txBody>
            <a:bodyPr wrap="square" rtlCol="0">
              <a:spAutoFit/>
            </a:bodyPr>
            <a:lstStyle/>
            <a:p>
              <a:r>
                <a:rPr lang="en-US" sz="1200" dirty="0">
                  <a:solidFill>
                    <a:srgbClr val="005594"/>
                  </a:solidFill>
                </a:rPr>
                <a:t>2nd World Hepatitis Summit</a:t>
              </a:r>
            </a:p>
          </p:txBody>
        </p:sp>
        <p:sp>
          <p:nvSpPr>
            <p:cNvPr id="27" name="TextBox 26"/>
            <p:cNvSpPr txBox="1"/>
            <p:nvPr/>
          </p:nvSpPr>
          <p:spPr>
            <a:xfrm>
              <a:off x="4543119" y="5575509"/>
              <a:ext cx="2707739" cy="527681"/>
            </a:xfrm>
            <a:prstGeom prst="rect">
              <a:avLst/>
            </a:prstGeom>
            <a:noFill/>
          </p:spPr>
          <p:txBody>
            <a:bodyPr wrap="square" rtlCol="0">
              <a:spAutoFit/>
            </a:bodyPr>
            <a:lstStyle/>
            <a:p>
              <a:pPr algn="ctr"/>
              <a:r>
                <a:rPr lang="en-US" sz="1200" dirty="0">
                  <a:solidFill>
                    <a:srgbClr val="005594"/>
                  </a:solidFill>
                </a:rPr>
                <a:t>HCV Screening Protocol approved by the Ministry</a:t>
              </a:r>
            </a:p>
          </p:txBody>
        </p:sp>
        <p:sp>
          <p:nvSpPr>
            <p:cNvPr id="28" name="TextBox 27"/>
            <p:cNvSpPr txBox="1"/>
            <p:nvPr/>
          </p:nvSpPr>
          <p:spPr>
            <a:xfrm>
              <a:off x="4813614" y="5008257"/>
              <a:ext cx="2711109" cy="527681"/>
            </a:xfrm>
            <a:prstGeom prst="rect">
              <a:avLst/>
            </a:prstGeom>
            <a:noFill/>
          </p:spPr>
          <p:txBody>
            <a:bodyPr wrap="square" rtlCol="0">
              <a:spAutoFit/>
            </a:bodyPr>
            <a:lstStyle/>
            <a:p>
              <a:pPr algn="ctr"/>
              <a:r>
                <a:rPr lang="en-US" sz="1200" dirty="0">
                  <a:solidFill>
                    <a:srgbClr val="005594"/>
                  </a:solidFill>
                </a:rPr>
                <a:t>Enhancement of electronic information systems</a:t>
              </a:r>
            </a:p>
          </p:txBody>
        </p:sp>
        <p:sp>
          <p:nvSpPr>
            <p:cNvPr id="29" name="TextBox 28"/>
            <p:cNvSpPr txBox="1"/>
            <p:nvPr/>
          </p:nvSpPr>
          <p:spPr>
            <a:xfrm rot="4197141">
              <a:off x="3332705" y="2658726"/>
              <a:ext cx="980146" cy="315732"/>
            </a:xfrm>
            <a:prstGeom prst="rect">
              <a:avLst/>
            </a:prstGeom>
            <a:noFill/>
          </p:spPr>
          <p:txBody>
            <a:bodyPr wrap="square" rtlCol="0">
              <a:spAutoFit/>
            </a:bodyPr>
            <a:lstStyle/>
            <a:p>
              <a:r>
                <a:rPr lang="en-US" sz="1400" dirty="0">
                  <a:solidFill>
                    <a:srgbClr val="FFCC00"/>
                  </a:solidFill>
                </a:rPr>
                <a:t>2016</a:t>
              </a:r>
            </a:p>
          </p:txBody>
        </p:sp>
        <p:sp>
          <p:nvSpPr>
            <p:cNvPr id="30" name="TextBox 29"/>
            <p:cNvSpPr txBox="1"/>
            <p:nvPr/>
          </p:nvSpPr>
          <p:spPr>
            <a:xfrm>
              <a:off x="2737524" y="3738141"/>
              <a:ext cx="2730129" cy="267860"/>
            </a:xfrm>
            <a:prstGeom prst="rect">
              <a:avLst/>
            </a:prstGeom>
            <a:noFill/>
          </p:spPr>
          <p:txBody>
            <a:bodyPr wrap="square" rtlCol="0">
              <a:spAutoFit/>
            </a:bodyPr>
            <a:lstStyle/>
            <a:p>
              <a:r>
                <a:rPr lang="en-US" sz="1200" dirty="0">
                  <a:solidFill>
                    <a:srgbClr val="005594"/>
                  </a:solidFill>
                </a:rPr>
                <a:t>TAG established</a:t>
              </a:r>
            </a:p>
          </p:txBody>
        </p:sp>
        <p:sp>
          <p:nvSpPr>
            <p:cNvPr id="31" name="TextBox 30"/>
            <p:cNvSpPr txBox="1"/>
            <p:nvPr/>
          </p:nvSpPr>
          <p:spPr>
            <a:xfrm>
              <a:off x="4186906" y="6152600"/>
              <a:ext cx="3031314" cy="267860"/>
            </a:xfrm>
            <a:prstGeom prst="rect">
              <a:avLst/>
            </a:prstGeom>
            <a:noFill/>
          </p:spPr>
          <p:txBody>
            <a:bodyPr wrap="square" rtlCol="0">
              <a:spAutoFit/>
            </a:bodyPr>
            <a:lstStyle/>
            <a:p>
              <a:r>
                <a:rPr lang="en-US" sz="1200" dirty="0">
                  <a:solidFill>
                    <a:srgbClr val="005594"/>
                  </a:solidFill>
                </a:rPr>
                <a:t>TAG recommendation on decentralization</a:t>
              </a:r>
            </a:p>
          </p:txBody>
        </p:sp>
        <p:sp>
          <p:nvSpPr>
            <p:cNvPr id="32" name="TextBox 31"/>
            <p:cNvSpPr txBox="1"/>
            <p:nvPr/>
          </p:nvSpPr>
          <p:spPr>
            <a:xfrm>
              <a:off x="341992" y="4235044"/>
              <a:ext cx="2791601" cy="357147"/>
            </a:xfrm>
            <a:prstGeom prst="rect">
              <a:avLst/>
            </a:prstGeom>
            <a:noFill/>
          </p:spPr>
          <p:txBody>
            <a:bodyPr wrap="square" rtlCol="0">
              <a:spAutoFit/>
            </a:bodyPr>
            <a:lstStyle/>
            <a:p>
              <a:r>
                <a:rPr lang="en-US" dirty="0">
                  <a:solidFill>
                    <a:srgbClr val="005594"/>
                  </a:solidFill>
                </a:rPr>
                <a:t>Overall SVR rate 98%</a:t>
              </a:r>
            </a:p>
          </p:txBody>
        </p:sp>
        <p:sp>
          <p:nvSpPr>
            <p:cNvPr id="33" name="TextBox 32"/>
            <p:cNvSpPr txBox="1"/>
            <p:nvPr/>
          </p:nvSpPr>
          <p:spPr>
            <a:xfrm>
              <a:off x="5122479" y="3143177"/>
              <a:ext cx="2789580" cy="738753"/>
            </a:xfrm>
            <a:prstGeom prst="rect">
              <a:avLst/>
            </a:prstGeom>
            <a:noFill/>
          </p:spPr>
          <p:txBody>
            <a:bodyPr wrap="square" rtlCol="0">
              <a:spAutoFit/>
            </a:bodyPr>
            <a:lstStyle/>
            <a:p>
              <a:pPr algn="ctr"/>
              <a:r>
                <a:rPr lang="en-US" sz="1200" b="1" dirty="0">
                  <a:solidFill>
                    <a:srgbClr val="005594"/>
                  </a:solidFill>
                </a:rPr>
                <a:t>Moving from vertical to horizontal service delivery systems through active engagement of PHC centers</a:t>
              </a:r>
            </a:p>
          </p:txBody>
        </p:sp>
        <p:sp>
          <p:nvSpPr>
            <p:cNvPr id="34" name="Rectangle 33"/>
            <p:cNvSpPr/>
            <p:nvPr/>
          </p:nvSpPr>
          <p:spPr>
            <a:xfrm>
              <a:off x="4129369" y="4326197"/>
              <a:ext cx="4079601" cy="2139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Elimination through Decentralization </a:t>
              </a:r>
              <a:endParaRPr lang="en-GB" sz="1400" dirty="0"/>
            </a:p>
          </p:txBody>
        </p:sp>
      </p:grpSp>
      <p:sp>
        <p:nvSpPr>
          <p:cNvPr id="35" name="Rectangle 34"/>
          <p:cNvSpPr/>
          <p:nvPr/>
        </p:nvSpPr>
        <p:spPr>
          <a:xfrm>
            <a:off x="3326658" y="1201065"/>
            <a:ext cx="8637355" cy="584775"/>
          </a:xfrm>
          <a:prstGeom prst="rect">
            <a:avLst/>
          </a:prstGeom>
        </p:spPr>
        <p:txBody>
          <a:bodyPr wrap="square">
            <a:spAutoFit/>
          </a:bodyPr>
          <a:lstStyle/>
          <a:p>
            <a:pPr algn="r"/>
            <a:r>
              <a:rPr lang="en-US" sz="1600" dirty="0" smtClean="0">
                <a:solidFill>
                  <a:srgbClr val="003564"/>
                </a:solidFill>
              </a:rPr>
              <a:t>45.5% </a:t>
            </a:r>
            <a:r>
              <a:rPr lang="en-US" sz="1600" dirty="0">
                <a:solidFill>
                  <a:srgbClr val="003564"/>
                </a:solidFill>
              </a:rPr>
              <a:t>(</a:t>
            </a:r>
            <a:r>
              <a:rPr lang="en-US" sz="1600" dirty="0" smtClean="0">
                <a:solidFill>
                  <a:srgbClr val="003564"/>
                </a:solidFill>
              </a:rPr>
              <a:t>1,3 </a:t>
            </a:r>
            <a:r>
              <a:rPr lang="en-US" sz="1600" dirty="0">
                <a:solidFill>
                  <a:srgbClr val="003564"/>
                </a:solidFill>
              </a:rPr>
              <a:t>million) of adult population </a:t>
            </a:r>
            <a:r>
              <a:rPr lang="en-US" sz="1600" dirty="0" smtClean="0">
                <a:solidFill>
                  <a:srgbClr val="003564"/>
                </a:solidFill>
              </a:rPr>
              <a:t>is </a:t>
            </a:r>
            <a:r>
              <a:rPr lang="en-US" sz="1600" dirty="0">
                <a:solidFill>
                  <a:srgbClr val="003564"/>
                </a:solidFill>
              </a:rPr>
              <a:t>screened </a:t>
            </a:r>
            <a:r>
              <a:rPr lang="en-US" sz="1600" dirty="0" smtClean="0">
                <a:solidFill>
                  <a:srgbClr val="003564"/>
                </a:solidFill>
              </a:rPr>
              <a:t>for </a:t>
            </a:r>
            <a:r>
              <a:rPr lang="en-US" sz="1600" dirty="0">
                <a:solidFill>
                  <a:srgbClr val="003564"/>
                </a:solidFill>
              </a:rPr>
              <a:t>HCV</a:t>
            </a:r>
            <a:br>
              <a:rPr lang="en-US" sz="1600" dirty="0">
                <a:solidFill>
                  <a:srgbClr val="003564"/>
                </a:solidFill>
              </a:rPr>
            </a:br>
            <a:r>
              <a:rPr lang="en-US" sz="1600" dirty="0" smtClean="0">
                <a:solidFill>
                  <a:srgbClr val="003564"/>
                </a:solidFill>
              </a:rPr>
              <a:t>53,393 </a:t>
            </a:r>
            <a:r>
              <a:rPr lang="en-US" sz="1600" dirty="0">
                <a:solidFill>
                  <a:srgbClr val="003564"/>
                </a:solidFill>
              </a:rPr>
              <a:t>people (</a:t>
            </a:r>
            <a:r>
              <a:rPr lang="en-US" sz="1600" dirty="0" smtClean="0">
                <a:solidFill>
                  <a:srgbClr val="003564"/>
                </a:solidFill>
              </a:rPr>
              <a:t>41.6% </a:t>
            </a:r>
            <a:r>
              <a:rPr lang="en-US" sz="1600" dirty="0">
                <a:solidFill>
                  <a:srgbClr val="003564"/>
                </a:solidFill>
              </a:rPr>
              <a:t>of the target) are enrolled in treatment </a:t>
            </a:r>
            <a:endParaRPr lang="en-US" sz="1600" dirty="0"/>
          </a:p>
        </p:txBody>
      </p:sp>
      <p:sp>
        <p:nvSpPr>
          <p:cNvPr id="36" name="Title 1"/>
          <p:cNvSpPr txBox="1">
            <a:spLocks/>
          </p:cNvSpPr>
          <p:nvPr/>
        </p:nvSpPr>
        <p:spPr>
          <a:xfrm>
            <a:off x="890226" y="-170766"/>
            <a:ext cx="1051560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u="sng" dirty="0" smtClean="0">
                <a:solidFill>
                  <a:schemeClr val="accent1"/>
                </a:solidFill>
                <a:latin typeface="+mn-lt"/>
              </a:rPr>
              <a:t>Road Towards HCV Elimination</a:t>
            </a:r>
            <a:endParaRPr lang="en-US" sz="4000" b="1" u="sng" dirty="0">
              <a:solidFill>
                <a:schemeClr val="accent1"/>
              </a:solidFill>
              <a:latin typeface="+mn-lt"/>
            </a:endParaRPr>
          </a:p>
        </p:txBody>
      </p:sp>
      <p:cxnSp>
        <p:nvCxnSpPr>
          <p:cNvPr id="3" name="Straight Connector 2"/>
          <p:cNvCxnSpPr/>
          <p:nvPr/>
        </p:nvCxnSpPr>
        <p:spPr>
          <a:xfrm flipH="1">
            <a:off x="11149834" y="4208151"/>
            <a:ext cx="764090" cy="19531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9371566" y="5217439"/>
            <a:ext cx="2142354" cy="201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9558666" y="5667943"/>
            <a:ext cx="1749491" cy="201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9411802" y="6057508"/>
            <a:ext cx="1749491" cy="201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9390058" y="4897081"/>
            <a:ext cx="2272980" cy="49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9591543" y="4611757"/>
            <a:ext cx="2159667" cy="645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767413" y="4205050"/>
            <a:ext cx="3194876" cy="430887"/>
          </a:xfrm>
          <a:prstGeom prst="rect">
            <a:avLst/>
          </a:prstGeom>
          <a:noFill/>
        </p:spPr>
        <p:txBody>
          <a:bodyPr wrap="square" rtlCol="0">
            <a:spAutoFit/>
          </a:bodyPr>
          <a:lstStyle/>
          <a:p>
            <a:pPr algn="ctr"/>
            <a:r>
              <a:rPr lang="en-US" sz="1100" dirty="0">
                <a:solidFill>
                  <a:srgbClr val="005594"/>
                </a:solidFill>
              </a:rPr>
              <a:t>First Regional Consultation on Viral Hepatitis in the WHO European </a:t>
            </a:r>
            <a:r>
              <a:rPr lang="en-US" sz="1100" dirty="0" smtClean="0">
                <a:solidFill>
                  <a:srgbClr val="005594"/>
                </a:solidFill>
              </a:rPr>
              <a:t>Region Held in Tbilisi</a:t>
            </a:r>
            <a:endParaRPr lang="en-US" sz="1100" dirty="0">
              <a:solidFill>
                <a:srgbClr val="005594"/>
              </a:solidFill>
            </a:endParaRPr>
          </a:p>
        </p:txBody>
      </p:sp>
      <p:sp>
        <p:nvSpPr>
          <p:cNvPr id="48" name="Right Arrow 47"/>
          <p:cNvSpPr/>
          <p:nvPr/>
        </p:nvSpPr>
        <p:spPr>
          <a:xfrm>
            <a:off x="11172488" y="3870807"/>
            <a:ext cx="1058437" cy="46025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9298489" y="3995389"/>
            <a:ext cx="2519887" cy="1871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rot="17521394">
            <a:off x="11483724" y="5037118"/>
            <a:ext cx="572800" cy="307777"/>
          </a:xfrm>
          <a:prstGeom prst="rect">
            <a:avLst/>
          </a:prstGeom>
          <a:noFill/>
        </p:spPr>
        <p:txBody>
          <a:bodyPr wrap="square" rtlCol="0">
            <a:spAutoFit/>
          </a:bodyPr>
          <a:lstStyle/>
          <a:p>
            <a:r>
              <a:rPr lang="en-US" sz="1400" dirty="0" smtClean="0">
                <a:solidFill>
                  <a:srgbClr val="00B0F0"/>
                </a:solidFill>
              </a:rPr>
              <a:t>2019</a:t>
            </a:r>
            <a:endParaRPr lang="en-US" sz="1400" dirty="0">
              <a:solidFill>
                <a:srgbClr val="00B0F0"/>
              </a:solidFill>
            </a:endParaRPr>
          </a:p>
        </p:txBody>
      </p:sp>
      <p:sp>
        <p:nvSpPr>
          <p:cNvPr id="53" name="TextBox 52"/>
          <p:cNvSpPr txBox="1"/>
          <p:nvPr/>
        </p:nvSpPr>
        <p:spPr>
          <a:xfrm>
            <a:off x="9214793" y="4622392"/>
            <a:ext cx="2805243" cy="261610"/>
          </a:xfrm>
          <a:prstGeom prst="rect">
            <a:avLst/>
          </a:prstGeom>
          <a:noFill/>
        </p:spPr>
        <p:txBody>
          <a:bodyPr wrap="square" rtlCol="0">
            <a:spAutoFit/>
          </a:bodyPr>
          <a:lstStyle/>
          <a:p>
            <a:r>
              <a:rPr lang="en-US" sz="1100" dirty="0" smtClean="0">
                <a:solidFill>
                  <a:srgbClr val="005594"/>
                </a:solidFill>
              </a:rPr>
              <a:t>6</a:t>
            </a:r>
            <a:r>
              <a:rPr lang="en-US" sz="1100" baseline="30000" dirty="0" smtClean="0">
                <a:solidFill>
                  <a:srgbClr val="005594"/>
                </a:solidFill>
              </a:rPr>
              <a:t>th</a:t>
            </a:r>
            <a:r>
              <a:rPr lang="en-US" sz="1100" dirty="0" smtClean="0">
                <a:solidFill>
                  <a:srgbClr val="005594"/>
                </a:solidFill>
              </a:rPr>
              <a:t> National HCV Workshop in March</a:t>
            </a:r>
            <a:endParaRPr lang="en-US" sz="1100" dirty="0">
              <a:solidFill>
                <a:srgbClr val="005594"/>
              </a:solidFill>
            </a:endParaRPr>
          </a:p>
        </p:txBody>
      </p:sp>
      <p:sp>
        <p:nvSpPr>
          <p:cNvPr id="56" name="TextBox 55"/>
          <p:cNvSpPr txBox="1"/>
          <p:nvPr/>
        </p:nvSpPr>
        <p:spPr>
          <a:xfrm>
            <a:off x="8715940" y="4931089"/>
            <a:ext cx="2858684" cy="261610"/>
          </a:xfrm>
          <a:prstGeom prst="rect">
            <a:avLst/>
          </a:prstGeom>
          <a:noFill/>
        </p:spPr>
        <p:txBody>
          <a:bodyPr wrap="square" rtlCol="0">
            <a:spAutoFit/>
          </a:bodyPr>
          <a:lstStyle/>
          <a:p>
            <a:pPr algn="ctr"/>
            <a:r>
              <a:rPr lang="en-US" sz="1100" dirty="0" smtClean="0">
                <a:solidFill>
                  <a:srgbClr val="005594"/>
                </a:solidFill>
              </a:rPr>
              <a:t>Expansion of HCV service decentralization</a:t>
            </a:r>
            <a:endParaRPr lang="en-US" sz="1100" dirty="0">
              <a:solidFill>
                <a:srgbClr val="005594"/>
              </a:solidFill>
            </a:endParaRPr>
          </a:p>
        </p:txBody>
      </p:sp>
      <p:sp>
        <p:nvSpPr>
          <p:cNvPr id="59" name="TextBox 58"/>
          <p:cNvSpPr txBox="1"/>
          <p:nvPr/>
        </p:nvSpPr>
        <p:spPr>
          <a:xfrm>
            <a:off x="9051571" y="5301344"/>
            <a:ext cx="2416629" cy="430887"/>
          </a:xfrm>
          <a:prstGeom prst="rect">
            <a:avLst/>
          </a:prstGeom>
          <a:noFill/>
        </p:spPr>
        <p:txBody>
          <a:bodyPr wrap="square" rtlCol="0">
            <a:spAutoFit/>
          </a:bodyPr>
          <a:lstStyle/>
          <a:p>
            <a:pPr algn="ctr"/>
            <a:r>
              <a:rPr lang="en-US" sz="1100" dirty="0" smtClean="0">
                <a:solidFill>
                  <a:srgbClr val="005594"/>
                </a:solidFill>
              </a:rPr>
              <a:t>New Medication Vosevi (SOF/VEL/VOX) to be introduced </a:t>
            </a:r>
            <a:endParaRPr lang="en-US" sz="1100" dirty="0">
              <a:solidFill>
                <a:srgbClr val="005594"/>
              </a:solidFill>
            </a:endParaRPr>
          </a:p>
        </p:txBody>
      </p:sp>
      <p:sp>
        <p:nvSpPr>
          <p:cNvPr id="61" name="TextBox 60"/>
          <p:cNvSpPr txBox="1"/>
          <p:nvPr/>
        </p:nvSpPr>
        <p:spPr>
          <a:xfrm>
            <a:off x="8311372" y="5626621"/>
            <a:ext cx="3690455" cy="430887"/>
          </a:xfrm>
          <a:prstGeom prst="rect">
            <a:avLst/>
          </a:prstGeom>
          <a:noFill/>
        </p:spPr>
        <p:txBody>
          <a:bodyPr wrap="square" rtlCol="0">
            <a:spAutoFit/>
          </a:bodyPr>
          <a:lstStyle/>
          <a:p>
            <a:pPr algn="ctr"/>
            <a:r>
              <a:rPr lang="en-US" sz="1100" dirty="0" smtClean="0">
                <a:solidFill>
                  <a:srgbClr val="005594"/>
                </a:solidFill>
              </a:rPr>
              <a:t>Initiating integrated screening on the </a:t>
            </a:r>
          </a:p>
          <a:p>
            <a:pPr algn="ctr"/>
            <a:r>
              <a:rPr lang="en-US" sz="1100" dirty="0" smtClean="0">
                <a:solidFill>
                  <a:srgbClr val="005594"/>
                </a:solidFill>
              </a:rPr>
              <a:t>whole country level</a:t>
            </a:r>
            <a:endParaRPr lang="en-US" sz="1100" dirty="0">
              <a:solidFill>
                <a:srgbClr val="005594"/>
              </a:solidFill>
            </a:endParaRPr>
          </a:p>
        </p:txBody>
      </p:sp>
    </p:spTree>
    <p:extLst>
      <p:ext uri="{BB962C8B-B14F-4D97-AF65-F5344CB8AC3E}">
        <p14:creationId xmlns:p14="http://schemas.microsoft.com/office/powerpoint/2010/main" val="3119556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272" y="483388"/>
            <a:ext cx="10972800" cy="1143000"/>
          </a:xfrm>
        </p:spPr>
        <p:txBody>
          <a:bodyPr/>
          <a:lstStyle/>
          <a:p>
            <a:r>
              <a:rPr lang="en-US" u="sng" dirty="0">
                <a:solidFill>
                  <a:schemeClr val="accent1"/>
                </a:solidFill>
              </a:rPr>
              <a:t>National HCV Elimination Strategy</a:t>
            </a:r>
            <a:br>
              <a:rPr lang="en-US" u="sng" dirty="0">
                <a:solidFill>
                  <a:schemeClr val="accent1"/>
                </a:solidFill>
              </a:rPr>
            </a:br>
            <a:endParaRPr lang="en-US" dirty="0"/>
          </a:p>
        </p:txBody>
      </p:sp>
      <p:sp>
        <p:nvSpPr>
          <p:cNvPr id="4" name="Content Placeholder 2"/>
          <p:cNvSpPr>
            <a:spLocks noGrp="1"/>
          </p:cNvSpPr>
          <p:nvPr>
            <p:ph idx="1"/>
          </p:nvPr>
        </p:nvSpPr>
        <p:spPr>
          <a:xfrm>
            <a:off x="841396" y="1511440"/>
            <a:ext cx="5282930" cy="1562195"/>
          </a:xfrm>
        </p:spPr>
        <p:txBody>
          <a:bodyPr>
            <a:normAutofit/>
          </a:bodyPr>
          <a:lstStyle/>
          <a:p>
            <a:pPr marL="0" indent="0">
              <a:buNone/>
            </a:pPr>
            <a:r>
              <a:rPr lang="en-US" altLang="en-US" sz="2000" b="1" dirty="0" smtClean="0">
                <a:solidFill>
                  <a:schemeClr val="accent2"/>
                </a:solidFill>
                <a:latin typeface="+mj-lt"/>
              </a:rPr>
              <a:t>                                     Goal</a:t>
            </a:r>
            <a:endParaRPr lang="en-US" altLang="en-US" sz="2000" b="1" dirty="0">
              <a:solidFill>
                <a:schemeClr val="accent2"/>
              </a:solidFill>
              <a:latin typeface="+mj-lt"/>
            </a:endParaRPr>
          </a:p>
          <a:p>
            <a:pPr marL="0" indent="0" algn="ctr">
              <a:buNone/>
            </a:pPr>
            <a:endParaRPr lang="en-US" altLang="en-US" sz="900" b="1" dirty="0">
              <a:solidFill>
                <a:srgbClr val="0070C0"/>
              </a:solidFill>
              <a:latin typeface="+mj-lt"/>
            </a:endParaRPr>
          </a:p>
          <a:p>
            <a:pPr marL="0" indent="0" algn="ctr">
              <a:buNone/>
            </a:pPr>
            <a:r>
              <a:rPr lang="en-US" altLang="en-US" sz="1800" b="1" dirty="0">
                <a:solidFill>
                  <a:srgbClr val="003564"/>
                </a:solidFill>
                <a:latin typeface="+mj-lt"/>
              </a:rPr>
              <a:t>Elimination of HCV by ensuring prevention, diagnostics and treatment of the disease</a:t>
            </a:r>
          </a:p>
        </p:txBody>
      </p:sp>
      <p:sp>
        <p:nvSpPr>
          <p:cNvPr id="5" name="Title 1"/>
          <p:cNvSpPr txBox="1">
            <a:spLocks/>
          </p:cNvSpPr>
          <p:nvPr/>
        </p:nvSpPr>
        <p:spPr bwMode="auto">
          <a:xfrm>
            <a:off x="722272" y="2751838"/>
            <a:ext cx="4826879" cy="436745"/>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82500" lnSpcReduction="20000"/>
          </a:bodyPr>
          <a:lstStyle>
            <a:lvl1pPr algn="ctr" rtl="0" fontAlgn="base">
              <a:spcBef>
                <a:spcPct val="0"/>
              </a:spcBef>
              <a:spcAft>
                <a:spcPct val="0"/>
              </a:spcAft>
              <a:defRPr sz="3200" b="1" kern="1200">
                <a:solidFill>
                  <a:schemeClr val="tx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mtClean="0">
                <a:solidFill>
                  <a:schemeClr val="accent3"/>
                </a:solidFill>
              </a:rPr>
              <a:t>Targets</a:t>
            </a:r>
            <a:endParaRPr lang="en-US" altLang="en-US" dirty="0">
              <a:solidFill>
                <a:schemeClr val="accent3"/>
              </a:solidFill>
            </a:endParaRPr>
          </a:p>
        </p:txBody>
      </p:sp>
      <p:sp>
        <p:nvSpPr>
          <p:cNvPr id="6" name="Content Placeholder 2"/>
          <p:cNvSpPr txBox="1">
            <a:spLocks/>
          </p:cNvSpPr>
          <p:nvPr/>
        </p:nvSpPr>
        <p:spPr>
          <a:xfrm>
            <a:off x="1246932" y="3216871"/>
            <a:ext cx="3777557" cy="704553"/>
          </a:xfrm>
          <a:prstGeom prst="rect">
            <a:avLst/>
          </a:prstGeom>
          <a:ln>
            <a:no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en-US" b="1" dirty="0">
                <a:solidFill>
                  <a:srgbClr val="C00000"/>
                </a:solidFill>
                <a:latin typeface="+mj-lt"/>
              </a:rPr>
              <a:t>90-95-95</a:t>
            </a:r>
            <a:endParaRPr lang="en-US" altLang="en-US" sz="4000" b="1" dirty="0">
              <a:solidFill>
                <a:srgbClr val="C00000"/>
              </a:solidFill>
              <a:latin typeface="+mj-lt"/>
            </a:endParaRPr>
          </a:p>
        </p:txBody>
      </p:sp>
      <p:sp>
        <p:nvSpPr>
          <p:cNvPr id="7" name="Content Placeholder 2"/>
          <p:cNvSpPr txBox="1">
            <a:spLocks/>
          </p:cNvSpPr>
          <p:nvPr/>
        </p:nvSpPr>
        <p:spPr bwMode="auto">
          <a:xfrm>
            <a:off x="0" y="3883021"/>
            <a:ext cx="6227896" cy="2169825"/>
          </a:xfrm>
          <a:prstGeom prst="rect">
            <a:avLst/>
          </a:prstGeom>
          <a:noFill/>
          <a:ln>
            <a:noFill/>
          </a:ln>
          <a:extLst/>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a:spcBef>
                <a:spcPts val="675"/>
              </a:spcBef>
              <a:spcAft>
                <a:spcPts val="675"/>
              </a:spcAft>
              <a:buNone/>
              <a:defRPr/>
            </a:pPr>
            <a:r>
              <a:rPr lang="en-US" sz="2000" b="1" dirty="0">
                <a:solidFill>
                  <a:schemeClr val="accent6"/>
                </a:solidFill>
                <a:latin typeface="+mj-lt"/>
              </a:rPr>
              <a:t>By 2020</a:t>
            </a:r>
          </a:p>
          <a:p>
            <a:pPr marL="417017" algn="ctr">
              <a:spcBef>
                <a:spcPts val="675"/>
              </a:spcBef>
              <a:spcAft>
                <a:spcPts val="675"/>
              </a:spcAft>
              <a:buClr>
                <a:schemeClr val="accent5">
                  <a:lumMod val="25000"/>
                </a:schemeClr>
              </a:buClr>
              <a:buSzPct val="135000"/>
              <a:buFont typeface="Wingdings" panose="05000000000000000000" pitchFamily="2" charset="2"/>
              <a:buChar char="ü"/>
              <a:defRPr/>
            </a:pPr>
            <a:r>
              <a:rPr lang="en-US" sz="2000" b="1" dirty="0">
                <a:solidFill>
                  <a:srgbClr val="FF0000"/>
                </a:solidFill>
                <a:latin typeface="+mj-lt"/>
              </a:rPr>
              <a:t>90% </a:t>
            </a:r>
            <a:r>
              <a:rPr lang="en-US" sz="2000" b="1" dirty="0">
                <a:solidFill>
                  <a:srgbClr val="005594"/>
                </a:solidFill>
                <a:latin typeface="+mj-lt"/>
              </a:rPr>
              <a:t>of people living with HCV are diagnosed </a:t>
            </a:r>
            <a:r>
              <a:rPr lang="en-US" sz="2000" b="1" dirty="0" smtClean="0">
                <a:solidFill>
                  <a:srgbClr val="FF0000"/>
                </a:solidFill>
                <a:latin typeface="+mj-lt"/>
              </a:rPr>
              <a:t>(</a:t>
            </a:r>
            <a:r>
              <a:rPr lang="nl-NL" sz="2000" b="1" dirty="0" smtClean="0">
                <a:solidFill>
                  <a:srgbClr val="FF0000"/>
                </a:solidFill>
                <a:latin typeface="+mj-lt"/>
              </a:rPr>
              <a:t>n=</a:t>
            </a:r>
            <a:r>
              <a:rPr lang="en-US" sz="2000" b="1" dirty="0" smtClean="0">
                <a:solidFill>
                  <a:srgbClr val="FF0000"/>
                </a:solidFill>
                <a:latin typeface="+mj-lt"/>
              </a:rPr>
              <a:t>135,000</a:t>
            </a:r>
            <a:r>
              <a:rPr lang="en-US" sz="2000" b="1" dirty="0">
                <a:solidFill>
                  <a:srgbClr val="FF0000"/>
                </a:solidFill>
                <a:latin typeface="+mj-lt"/>
              </a:rPr>
              <a:t>)</a:t>
            </a:r>
            <a:endParaRPr lang="en-US" sz="2000" b="1" dirty="0">
              <a:solidFill>
                <a:srgbClr val="005594"/>
              </a:solidFill>
              <a:latin typeface="+mj-lt"/>
            </a:endParaRPr>
          </a:p>
          <a:p>
            <a:pPr marL="417017" algn="ctr">
              <a:spcBef>
                <a:spcPts val="675"/>
              </a:spcBef>
              <a:spcAft>
                <a:spcPts val="675"/>
              </a:spcAft>
              <a:buClr>
                <a:schemeClr val="accent5">
                  <a:lumMod val="25000"/>
                </a:schemeClr>
              </a:buClr>
              <a:buSzPct val="135000"/>
              <a:buFont typeface="Wingdings" panose="05000000000000000000" pitchFamily="2" charset="2"/>
              <a:buChar char="ü"/>
              <a:defRPr/>
            </a:pPr>
            <a:r>
              <a:rPr lang="en-US" sz="2000" b="1" dirty="0">
                <a:solidFill>
                  <a:srgbClr val="FF0000"/>
                </a:solidFill>
                <a:latin typeface="+mj-lt"/>
              </a:rPr>
              <a:t>95%</a:t>
            </a:r>
            <a:r>
              <a:rPr lang="en-US" sz="2000" b="1" dirty="0">
                <a:latin typeface="+mj-lt"/>
              </a:rPr>
              <a:t> </a:t>
            </a:r>
            <a:r>
              <a:rPr lang="en-US" sz="2000" b="1" dirty="0">
                <a:solidFill>
                  <a:srgbClr val="005594"/>
                </a:solidFill>
                <a:latin typeface="+mj-lt"/>
              </a:rPr>
              <a:t>of those diagnosed are treated </a:t>
            </a:r>
            <a:r>
              <a:rPr lang="en-US" sz="2000" b="1" dirty="0" smtClean="0">
                <a:solidFill>
                  <a:srgbClr val="FF0000"/>
                </a:solidFill>
                <a:latin typeface="+mj-lt"/>
              </a:rPr>
              <a:t>(n=128,250</a:t>
            </a:r>
            <a:r>
              <a:rPr lang="en-US" sz="2000" b="1" dirty="0">
                <a:solidFill>
                  <a:srgbClr val="FF0000"/>
                </a:solidFill>
                <a:latin typeface="+mj-lt"/>
              </a:rPr>
              <a:t>)</a:t>
            </a:r>
          </a:p>
          <a:p>
            <a:pPr marL="417017" algn="ctr">
              <a:spcBef>
                <a:spcPts val="675"/>
              </a:spcBef>
              <a:spcAft>
                <a:spcPts val="675"/>
              </a:spcAft>
              <a:buClr>
                <a:schemeClr val="accent5">
                  <a:lumMod val="25000"/>
                </a:schemeClr>
              </a:buClr>
              <a:buSzPct val="135000"/>
              <a:buFont typeface="Wingdings" panose="05000000000000000000" pitchFamily="2" charset="2"/>
              <a:buChar char="ü"/>
              <a:defRPr/>
            </a:pPr>
            <a:r>
              <a:rPr lang="en-US" sz="2000" b="1" dirty="0">
                <a:solidFill>
                  <a:srgbClr val="FF0000"/>
                </a:solidFill>
                <a:latin typeface="+mj-lt"/>
              </a:rPr>
              <a:t>95%</a:t>
            </a:r>
            <a:r>
              <a:rPr lang="en-US" sz="2000" b="1" dirty="0">
                <a:latin typeface="+mj-lt"/>
              </a:rPr>
              <a:t> </a:t>
            </a:r>
            <a:r>
              <a:rPr lang="en-US" sz="2000" b="1" dirty="0">
                <a:solidFill>
                  <a:srgbClr val="005594"/>
                </a:solidFill>
                <a:latin typeface="+mj-lt"/>
              </a:rPr>
              <a:t>of those treated are cured </a:t>
            </a:r>
            <a:r>
              <a:rPr lang="en-US" sz="2000" b="1" dirty="0" smtClean="0">
                <a:solidFill>
                  <a:srgbClr val="FF0000"/>
                </a:solidFill>
                <a:latin typeface="+mj-lt"/>
              </a:rPr>
              <a:t>(n=122,000</a:t>
            </a:r>
            <a:r>
              <a:rPr lang="en-US" sz="2000" b="1" dirty="0">
                <a:solidFill>
                  <a:srgbClr val="FF0000"/>
                </a:solidFill>
                <a:latin typeface="+mj-lt"/>
              </a:rPr>
              <a:t>)</a:t>
            </a:r>
          </a:p>
        </p:txBody>
      </p:sp>
      <p:graphicFrame>
        <p:nvGraphicFramePr>
          <p:cNvPr id="11" name="Content Placeholder 2"/>
          <p:cNvGraphicFramePr>
            <a:graphicFrameLocks/>
          </p:cNvGraphicFramePr>
          <p:nvPr>
            <p:extLst>
              <p:ext uri="{D42A27DB-BD31-4B8C-83A1-F6EECF244321}">
                <p14:modId xmlns:p14="http://schemas.microsoft.com/office/powerpoint/2010/main" val="1230621465"/>
              </p:ext>
            </p:extLst>
          </p:nvPr>
        </p:nvGraphicFramePr>
        <p:xfrm>
          <a:off x="7143142" y="1454243"/>
          <a:ext cx="3616760" cy="4443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p:cNvPicPr/>
          <p:nvPr/>
        </p:nvPicPr>
        <p:blipFill>
          <a:blip r:embed="rId8" cstate="print">
            <a:extLst>
              <a:ext uri="{28A0092B-C50C-407E-A947-70E740481C1C}">
                <a14:useLocalDpi xmlns:a14="http://schemas.microsoft.com/office/drawing/2010/main" val="0"/>
              </a:ext>
            </a:extLst>
          </a:blip>
          <a:stretch>
            <a:fillRect/>
          </a:stretch>
        </p:blipFill>
        <p:spPr>
          <a:xfrm>
            <a:off x="10942667" y="703891"/>
            <a:ext cx="928491" cy="13672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99157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953629" y="431632"/>
            <a:ext cx="8601075" cy="65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lnSpcReduction="10000"/>
          </a:bodyPr>
          <a:lstStyle>
            <a:lvl1pPr algn="ctr" rtl="0" fontAlgn="base">
              <a:spcBef>
                <a:spcPct val="0"/>
              </a:spcBef>
              <a:spcAft>
                <a:spcPct val="0"/>
              </a:spcAft>
              <a:defRPr sz="3200" b="1" kern="1200">
                <a:solidFill>
                  <a:schemeClr val="tx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ka-GE" sz="4000" u="sng" dirty="0" smtClean="0">
                <a:solidFill>
                  <a:schemeClr val="accent1"/>
                </a:solidFill>
                <a:latin typeface="+mn-lt"/>
              </a:rPr>
              <a:t>The screening groups</a:t>
            </a:r>
            <a:endParaRPr lang="en-US" sz="4000" u="sng" dirty="0">
              <a:solidFill>
                <a:schemeClr val="accent1"/>
              </a:solidFill>
              <a:latin typeface="+mn-lt"/>
            </a:endParaRPr>
          </a:p>
        </p:txBody>
      </p:sp>
      <p:sp>
        <p:nvSpPr>
          <p:cNvPr id="5" name="Rectangle 4"/>
          <p:cNvSpPr/>
          <p:nvPr/>
        </p:nvSpPr>
        <p:spPr>
          <a:xfrm>
            <a:off x="556145" y="1062779"/>
            <a:ext cx="10943560" cy="54212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ln>
                  <a:solidFill>
                    <a:sysClr val="windowText" lastClr="000000"/>
                  </a:solidFill>
                </a:ln>
                <a:solidFill>
                  <a:schemeClr val="tx1"/>
                </a:solidFill>
                <a:latin typeface="+mj-lt"/>
              </a:rPr>
              <a:t>Anti-HCV Screening</a:t>
            </a:r>
            <a:endParaRPr lang="ka-GE" dirty="0">
              <a:ln>
                <a:solidFill>
                  <a:sysClr val="windowText" lastClr="000000"/>
                </a:solidFill>
              </a:ln>
              <a:solidFill>
                <a:schemeClr val="tx1"/>
              </a:solidFill>
              <a:latin typeface="+mj-lt"/>
            </a:endParaRPr>
          </a:p>
        </p:txBody>
      </p:sp>
      <p:sp>
        <p:nvSpPr>
          <p:cNvPr id="6" name="Rectangle 5"/>
          <p:cNvSpPr/>
          <p:nvPr/>
        </p:nvSpPr>
        <p:spPr>
          <a:xfrm>
            <a:off x="6319440" y="3399518"/>
            <a:ext cx="1064605" cy="10878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solidFill>
                  <a:srgbClr val="002060"/>
                </a:solidFill>
              </a:rPr>
              <a:t>Prisoners</a:t>
            </a:r>
            <a:endParaRPr lang="ka-GE" sz="1400" dirty="0">
              <a:solidFill>
                <a:srgbClr val="002060"/>
              </a:solidFill>
            </a:endParaRPr>
          </a:p>
        </p:txBody>
      </p:sp>
      <p:sp>
        <p:nvSpPr>
          <p:cNvPr id="7" name="Rectangle 6"/>
          <p:cNvSpPr/>
          <p:nvPr/>
        </p:nvSpPr>
        <p:spPr>
          <a:xfrm>
            <a:off x="5231026" y="3392909"/>
            <a:ext cx="994995" cy="1095154"/>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ka-GE" sz="1400" dirty="0">
                <a:solidFill>
                  <a:srgbClr val="002060"/>
                </a:solidFill>
              </a:rPr>
              <a:t>High risk groups</a:t>
            </a:r>
            <a:endParaRPr lang="ka-GE" sz="1400" dirty="0">
              <a:solidFill>
                <a:srgbClr val="002060"/>
              </a:solidFill>
            </a:endParaRPr>
          </a:p>
        </p:txBody>
      </p:sp>
      <p:sp>
        <p:nvSpPr>
          <p:cNvPr id="8" name="Rectangle 7"/>
          <p:cNvSpPr/>
          <p:nvPr/>
        </p:nvSpPr>
        <p:spPr>
          <a:xfrm>
            <a:off x="2813346" y="3374101"/>
            <a:ext cx="1166445" cy="9144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ka-GE" sz="1400" dirty="0">
                <a:solidFill>
                  <a:srgbClr val="002060"/>
                </a:solidFill>
              </a:rPr>
              <a:t>Hospitalized patients</a:t>
            </a:r>
            <a:endParaRPr lang="ka-GE" sz="1400" dirty="0">
              <a:solidFill>
                <a:srgbClr val="002060"/>
              </a:solidFill>
            </a:endParaRPr>
          </a:p>
        </p:txBody>
      </p:sp>
      <p:sp>
        <p:nvSpPr>
          <p:cNvPr id="9" name="Rectangle 8"/>
          <p:cNvSpPr/>
          <p:nvPr/>
        </p:nvSpPr>
        <p:spPr>
          <a:xfrm>
            <a:off x="1482156" y="3374101"/>
            <a:ext cx="1104899" cy="9144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ka-GE" sz="1400" dirty="0">
                <a:solidFill>
                  <a:srgbClr val="002060"/>
                </a:solidFill>
              </a:rPr>
              <a:t>Blood donors</a:t>
            </a:r>
            <a:endParaRPr lang="ka-GE" sz="1400" dirty="0">
              <a:solidFill>
                <a:srgbClr val="002060"/>
              </a:solidFill>
            </a:endParaRPr>
          </a:p>
        </p:txBody>
      </p:sp>
      <p:sp>
        <p:nvSpPr>
          <p:cNvPr id="10" name="Rectangle 9"/>
          <p:cNvSpPr/>
          <p:nvPr/>
        </p:nvSpPr>
        <p:spPr>
          <a:xfrm>
            <a:off x="7468827" y="3369766"/>
            <a:ext cx="1270096" cy="1200313"/>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ka-GE" sz="1400" dirty="0">
                <a:solidFill>
                  <a:srgbClr val="002060"/>
                </a:solidFill>
              </a:rPr>
              <a:t>General Population</a:t>
            </a:r>
            <a:r>
              <a:rPr lang="ka-GE" altLang="ka-GE" sz="1400" dirty="0">
                <a:solidFill>
                  <a:srgbClr val="002060"/>
                </a:solidFill>
              </a:rPr>
              <a:t>, </a:t>
            </a:r>
            <a:r>
              <a:rPr lang="en-US" altLang="ka-GE" sz="1400" dirty="0">
                <a:solidFill>
                  <a:srgbClr val="002060"/>
                </a:solidFill>
              </a:rPr>
              <a:t>Ambulatory Patients</a:t>
            </a:r>
            <a:r>
              <a:rPr lang="ka-GE" altLang="ka-GE" sz="1400" dirty="0">
                <a:solidFill>
                  <a:srgbClr val="002060"/>
                </a:solidFill>
              </a:rPr>
              <a:t>, </a:t>
            </a:r>
            <a:endParaRPr lang="en-US" altLang="ka-GE" sz="1400" dirty="0">
              <a:solidFill>
                <a:srgbClr val="002060"/>
              </a:solidFill>
            </a:endParaRPr>
          </a:p>
          <a:p>
            <a:pPr algn="ctr"/>
            <a:r>
              <a:rPr lang="en-US" altLang="ka-GE" sz="1400" dirty="0">
                <a:solidFill>
                  <a:srgbClr val="002060"/>
                </a:solidFill>
              </a:rPr>
              <a:t>Chronic Patients</a:t>
            </a:r>
            <a:endParaRPr lang="ka-GE" sz="1400" dirty="0"/>
          </a:p>
        </p:txBody>
      </p:sp>
      <p:sp>
        <p:nvSpPr>
          <p:cNvPr id="11" name="Rectangle 10"/>
          <p:cNvSpPr/>
          <p:nvPr/>
        </p:nvSpPr>
        <p:spPr>
          <a:xfrm>
            <a:off x="4153805" y="3399518"/>
            <a:ext cx="914400" cy="9144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ka-GE" sz="1400" dirty="0">
                <a:solidFill>
                  <a:srgbClr val="002060"/>
                </a:solidFill>
              </a:rPr>
              <a:t>Recruits</a:t>
            </a:r>
            <a:endParaRPr lang="ka-GE" sz="1400" dirty="0">
              <a:solidFill>
                <a:srgbClr val="002060"/>
              </a:solidFill>
            </a:endParaRPr>
          </a:p>
        </p:txBody>
      </p:sp>
      <p:sp>
        <p:nvSpPr>
          <p:cNvPr id="12" name="Rectangle 11"/>
          <p:cNvSpPr/>
          <p:nvPr/>
        </p:nvSpPr>
        <p:spPr>
          <a:xfrm>
            <a:off x="633543" y="2055600"/>
            <a:ext cx="4031826" cy="738664"/>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a-GE" b="1" dirty="0">
                <a:solidFill>
                  <a:srgbClr val="002060"/>
                </a:solidFill>
              </a:rPr>
              <a:t>Mandatory for service providers</a:t>
            </a:r>
            <a:endParaRPr lang="ka-GE" b="1" dirty="0">
              <a:solidFill>
                <a:srgbClr val="002060"/>
              </a:solidFill>
            </a:endParaRPr>
          </a:p>
        </p:txBody>
      </p:sp>
      <p:sp>
        <p:nvSpPr>
          <p:cNvPr id="13" name="Rectangle 12"/>
          <p:cNvSpPr/>
          <p:nvPr/>
        </p:nvSpPr>
        <p:spPr>
          <a:xfrm>
            <a:off x="5078584" y="2048301"/>
            <a:ext cx="3248987" cy="738664"/>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a-GE" b="1" dirty="0">
                <a:solidFill>
                  <a:srgbClr val="002060"/>
                </a:solidFill>
              </a:rPr>
              <a:t>Optional for service providers</a:t>
            </a:r>
            <a:endParaRPr lang="ka-GE" b="1" dirty="0">
              <a:solidFill>
                <a:srgbClr val="002060"/>
              </a:solidFill>
            </a:endParaRPr>
          </a:p>
        </p:txBody>
      </p:sp>
      <p:sp>
        <p:nvSpPr>
          <p:cNvPr id="14" name="Rectangle 13"/>
          <p:cNvSpPr/>
          <p:nvPr/>
        </p:nvSpPr>
        <p:spPr>
          <a:xfrm>
            <a:off x="1466754" y="4912606"/>
            <a:ext cx="1135701" cy="996501"/>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ka-GE" sz="900" dirty="0">
                <a:solidFill>
                  <a:srgbClr val="002060"/>
                </a:solidFill>
              </a:rPr>
              <a:t>Blood banks</a:t>
            </a:r>
            <a:endParaRPr lang="ka-GE" sz="900" dirty="0"/>
          </a:p>
        </p:txBody>
      </p:sp>
      <p:sp>
        <p:nvSpPr>
          <p:cNvPr id="15" name="Rectangle 14"/>
          <p:cNvSpPr/>
          <p:nvPr/>
        </p:nvSpPr>
        <p:spPr>
          <a:xfrm>
            <a:off x="2853309" y="4946500"/>
            <a:ext cx="1086518" cy="9965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ka-GE" sz="900" dirty="0">
                <a:solidFill>
                  <a:srgbClr val="002060"/>
                </a:solidFill>
              </a:rPr>
              <a:t>Licensed hospitals</a:t>
            </a:r>
            <a:endParaRPr lang="ka-GE" sz="900" dirty="0"/>
          </a:p>
        </p:txBody>
      </p:sp>
      <p:sp>
        <p:nvSpPr>
          <p:cNvPr id="16" name="Rectangle 15"/>
          <p:cNvSpPr/>
          <p:nvPr/>
        </p:nvSpPr>
        <p:spPr>
          <a:xfrm>
            <a:off x="5231026" y="5021917"/>
            <a:ext cx="2011385" cy="811927"/>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ka-GE" sz="900" dirty="0">
                <a:solidFill>
                  <a:srgbClr val="002060"/>
                </a:solidFill>
              </a:rPr>
              <a:t>Global Fund's Project, the state programs for treating  HIV / AIDS and Tuberculosis</a:t>
            </a:r>
            <a:endParaRPr lang="ka-GE" sz="900" dirty="0">
              <a:solidFill>
                <a:srgbClr val="002060"/>
              </a:solidFill>
            </a:endParaRPr>
          </a:p>
        </p:txBody>
      </p:sp>
      <p:sp>
        <p:nvSpPr>
          <p:cNvPr id="17" name="Rectangle 16"/>
          <p:cNvSpPr/>
          <p:nvPr/>
        </p:nvSpPr>
        <p:spPr>
          <a:xfrm>
            <a:off x="4060555" y="4912759"/>
            <a:ext cx="1007650" cy="1030241"/>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ka-GE" sz="900" dirty="0">
                <a:solidFill>
                  <a:srgbClr val="002060"/>
                </a:solidFill>
              </a:rPr>
              <a:t>Ministry of Defense</a:t>
            </a:r>
            <a:endParaRPr lang="ka-GE" sz="900" dirty="0">
              <a:solidFill>
                <a:srgbClr val="002060"/>
              </a:solidFill>
            </a:endParaRPr>
          </a:p>
        </p:txBody>
      </p:sp>
      <p:sp>
        <p:nvSpPr>
          <p:cNvPr id="18" name="Rectangle 17"/>
          <p:cNvSpPr/>
          <p:nvPr/>
        </p:nvSpPr>
        <p:spPr>
          <a:xfrm>
            <a:off x="7468827" y="5021917"/>
            <a:ext cx="1495350" cy="764511"/>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ka-GE" sz="900" dirty="0">
                <a:solidFill>
                  <a:srgbClr val="002060"/>
                </a:solidFill>
              </a:rPr>
              <a:t>The state program of Hepatitis C Management</a:t>
            </a:r>
            <a:endParaRPr lang="ka-GE" sz="900" dirty="0">
              <a:solidFill>
                <a:srgbClr val="002060"/>
              </a:solidFill>
            </a:endParaRPr>
          </a:p>
        </p:txBody>
      </p:sp>
      <p:sp>
        <p:nvSpPr>
          <p:cNvPr id="19" name="Down Arrow 18"/>
          <p:cNvSpPr/>
          <p:nvPr/>
        </p:nvSpPr>
        <p:spPr>
          <a:xfrm>
            <a:off x="695994" y="2917480"/>
            <a:ext cx="321135" cy="356347"/>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0" name="Down Arrow 19"/>
          <p:cNvSpPr/>
          <p:nvPr/>
        </p:nvSpPr>
        <p:spPr>
          <a:xfrm>
            <a:off x="1874038" y="2900121"/>
            <a:ext cx="321135" cy="356347"/>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Down Arrow 20"/>
          <p:cNvSpPr/>
          <p:nvPr/>
        </p:nvSpPr>
        <p:spPr>
          <a:xfrm>
            <a:off x="3195080" y="2918157"/>
            <a:ext cx="321135" cy="356347"/>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Down Arrow 21"/>
          <p:cNvSpPr/>
          <p:nvPr/>
        </p:nvSpPr>
        <p:spPr>
          <a:xfrm>
            <a:off x="4286140" y="2917480"/>
            <a:ext cx="321135" cy="356347"/>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3" name="Down Arrow 22"/>
          <p:cNvSpPr/>
          <p:nvPr/>
        </p:nvSpPr>
        <p:spPr>
          <a:xfrm>
            <a:off x="535426" y="4440132"/>
            <a:ext cx="321135" cy="356347"/>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Down Arrow 23"/>
          <p:cNvSpPr/>
          <p:nvPr/>
        </p:nvSpPr>
        <p:spPr>
          <a:xfrm>
            <a:off x="1891444" y="4465670"/>
            <a:ext cx="321135" cy="356347"/>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5" name="Down Arrow 24"/>
          <p:cNvSpPr/>
          <p:nvPr/>
        </p:nvSpPr>
        <p:spPr>
          <a:xfrm>
            <a:off x="3220571" y="4428648"/>
            <a:ext cx="321135" cy="356347"/>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6" name="Down Arrow 25"/>
          <p:cNvSpPr/>
          <p:nvPr/>
        </p:nvSpPr>
        <p:spPr>
          <a:xfrm>
            <a:off x="4413883" y="4410331"/>
            <a:ext cx="321135" cy="356347"/>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7" name="Down Arrow 26"/>
          <p:cNvSpPr/>
          <p:nvPr/>
        </p:nvSpPr>
        <p:spPr>
          <a:xfrm>
            <a:off x="2622713" y="1601139"/>
            <a:ext cx="321135" cy="356347"/>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8" name="Down Arrow 27"/>
          <p:cNvSpPr/>
          <p:nvPr/>
        </p:nvSpPr>
        <p:spPr>
          <a:xfrm>
            <a:off x="6378405" y="1655421"/>
            <a:ext cx="321135" cy="356347"/>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9" name="Down Arrow 28"/>
          <p:cNvSpPr/>
          <p:nvPr/>
        </p:nvSpPr>
        <p:spPr>
          <a:xfrm>
            <a:off x="5471478" y="2902476"/>
            <a:ext cx="321135" cy="356347"/>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0" name="Down Arrow 29"/>
          <p:cNvSpPr/>
          <p:nvPr/>
        </p:nvSpPr>
        <p:spPr>
          <a:xfrm>
            <a:off x="6681391" y="2900121"/>
            <a:ext cx="321135" cy="356347"/>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1" name="Down Arrow 30"/>
          <p:cNvSpPr/>
          <p:nvPr/>
        </p:nvSpPr>
        <p:spPr>
          <a:xfrm>
            <a:off x="7841865" y="2869398"/>
            <a:ext cx="321135" cy="356347"/>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2" name="Down Arrow 31"/>
          <p:cNvSpPr/>
          <p:nvPr/>
        </p:nvSpPr>
        <p:spPr>
          <a:xfrm>
            <a:off x="5567955" y="4544827"/>
            <a:ext cx="321135" cy="356347"/>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3" name="Down Arrow 32"/>
          <p:cNvSpPr/>
          <p:nvPr/>
        </p:nvSpPr>
        <p:spPr>
          <a:xfrm>
            <a:off x="6824154" y="4544827"/>
            <a:ext cx="321135" cy="356347"/>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4" name="Down Arrow 33"/>
          <p:cNvSpPr/>
          <p:nvPr/>
        </p:nvSpPr>
        <p:spPr>
          <a:xfrm>
            <a:off x="7769125" y="4618305"/>
            <a:ext cx="321135" cy="356347"/>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5" name="Right Arrow 34"/>
          <p:cNvSpPr/>
          <p:nvPr/>
        </p:nvSpPr>
        <p:spPr>
          <a:xfrm>
            <a:off x="6066012" y="4570079"/>
            <a:ext cx="607481" cy="36982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6" name="Down Arrow 35"/>
          <p:cNvSpPr/>
          <p:nvPr/>
        </p:nvSpPr>
        <p:spPr>
          <a:xfrm>
            <a:off x="10504954" y="1660215"/>
            <a:ext cx="321135" cy="356347"/>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7" name="Rectangle 36"/>
          <p:cNvSpPr/>
          <p:nvPr/>
        </p:nvSpPr>
        <p:spPr>
          <a:xfrm>
            <a:off x="9433297" y="2144332"/>
            <a:ext cx="2496220" cy="1307270"/>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a-GE" b="1" dirty="0" smtClean="0">
                <a:solidFill>
                  <a:srgbClr val="002060"/>
                </a:solidFill>
              </a:rPr>
              <a:t>Integrated </a:t>
            </a:r>
            <a:r>
              <a:rPr lang="en-US" altLang="ka-GE" b="1" dirty="0">
                <a:solidFill>
                  <a:srgbClr val="002060"/>
                </a:solidFill>
              </a:rPr>
              <a:t>Screening  </a:t>
            </a:r>
            <a:r>
              <a:rPr lang="en-US" altLang="ka-GE" b="1" dirty="0" smtClean="0">
                <a:solidFill>
                  <a:srgbClr val="002060"/>
                </a:solidFill>
              </a:rPr>
              <a:t>(HCV/HIV/TB</a:t>
            </a:r>
            <a:r>
              <a:rPr lang="en-US" altLang="ka-GE" b="1" dirty="0">
                <a:solidFill>
                  <a:srgbClr val="002060"/>
                </a:solidFill>
              </a:rPr>
              <a:t>)</a:t>
            </a:r>
            <a:endParaRPr lang="ka-GE" b="1" dirty="0">
              <a:solidFill>
                <a:srgbClr val="002060"/>
              </a:solidFill>
            </a:endParaRPr>
          </a:p>
          <a:p>
            <a:pPr algn="ctr"/>
            <a:r>
              <a:rPr lang="en-US" altLang="ka-GE" b="1" dirty="0" smtClean="0">
                <a:solidFill>
                  <a:srgbClr val="002060"/>
                </a:solidFill>
              </a:rPr>
              <a:t>in </a:t>
            </a:r>
            <a:r>
              <a:rPr lang="en-US" altLang="ka-GE" b="1" dirty="0">
                <a:solidFill>
                  <a:srgbClr val="002060"/>
                </a:solidFill>
              </a:rPr>
              <a:t>P</a:t>
            </a:r>
            <a:r>
              <a:rPr lang="en-US" altLang="ka-GE" b="1" dirty="0" smtClean="0">
                <a:solidFill>
                  <a:srgbClr val="002060"/>
                </a:solidFill>
              </a:rPr>
              <a:t>rimary Healthcare Services</a:t>
            </a:r>
            <a:endParaRPr lang="ka-GE" b="1" dirty="0">
              <a:solidFill>
                <a:srgbClr val="002060"/>
              </a:solidFill>
            </a:endParaRPr>
          </a:p>
        </p:txBody>
      </p:sp>
      <p:sp>
        <p:nvSpPr>
          <p:cNvPr id="38" name="Rectangle 37"/>
          <p:cNvSpPr/>
          <p:nvPr/>
        </p:nvSpPr>
        <p:spPr>
          <a:xfrm>
            <a:off x="209298" y="4919695"/>
            <a:ext cx="1084624" cy="98388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ka-GE" sz="900" dirty="0">
                <a:solidFill>
                  <a:srgbClr val="002060"/>
                </a:solidFill>
              </a:rPr>
              <a:t>The state program of "Maternal and child health"</a:t>
            </a:r>
            <a:endParaRPr lang="ka-GE" sz="900" dirty="0"/>
          </a:p>
        </p:txBody>
      </p:sp>
      <p:sp>
        <p:nvSpPr>
          <p:cNvPr id="39" name="Rectangle 38"/>
          <p:cNvSpPr/>
          <p:nvPr/>
        </p:nvSpPr>
        <p:spPr>
          <a:xfrm>
            <a:off x="109340" y="3369766"/>
            <a:ext cx="1142998" cy="9144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ka-GE" sz="1400" dirty="0">
                <a:solidFill>
                  <a:srgbClr val="002060"/>
                </a:solidFill>
              </a:rPr>
              <a:t>Pregnant women</a:t>
            </a:r>
            <a:endParaRPr lang="ka-GE" sz="1400" dirty="0"/>
          </a:p>
        </p:txBody>
      </p:sp>
    </p:spTree>
    <p:extLst>
      <p:ext uri="{BB962C8B-B14F-4D97-AF65-F5344CB8AC3E}">
        <p14:creationId xmlns:p14="http://schemas.microsoft.com/office/powerpoint/2010/main" val="2165360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709792191"/>
              </p:ext>
            </p:extLst>
          </p:nvPr>
        </p:nvGraphicFramePr>
        <p:xfrm>
          <a:off x="131856" y="606426"/>
          <a:ext cx="6974958" cy="2903015"/>
        </p:xfrm>
        <a:graphic>
          <a:graphicData uri="http://schemas.openxmlformats.org/drawingml/2006/chart">
            <c:chart xmlns:c="http://schemas.openxmlformats.org/drawingml/2006/chart" xmlns:r="http://schemas.openxmlformats.org/officeDocument/2006/relationships" r:id="rId3"/>
          </a:graphicData>
        </a:graphic>
      </p:graphicFrame>
      <p:sp>
        <p:nvSpPr>
          <p:cNvPr id="5" name="Flowchart: Alternate Process 4"/>
          <p:cNvSpPr/>
          <p:nvPr/>
        </p:nvSpPr>
        <p:spPr>
          <a:xfrm>
            <a:off x="7375451" y="1307478"/>
            <a:ext cx="4259391" cy="1183303"/>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spcBef>
                <a:spcPts val="450"/>
              </a:spcBef>
            </a:pPr>
            <a:r>
              <a:rPr lang="en-US" sz="1400" b="1" dirty="0"/>
              <a:t>Since 2015, </a:t>
            </a:r>
            <a:r>
              <a:rPr lang="en-US" sz="1400" b="1" dirty="0">
                <a:solidFill>
                  <a:srgbClr val="FF0000"/>
                </a:solidFill>
              </a:rPr>
              <a:t>over </a:t>
            </a:r>
            <a:r>
              <a:rPr lang="en-US" sz="1400" b="1" dirty="0" smtClean="0">
                <a:solidFill>
                  <a:srgbClr val="FF0000"/>
                </a:solidFill>
              </a:rPr>
              <a:t>2,5 </a:t>
            </a:r>
            <a:r>
              <a:rPr lang="en-US" sz="1400" b="1" dirty="0">
                <a:solidFill>
                  <a:srgbClr val="FF0000"/>
                </a:solidFill>
              </a:rPr>
              <a:t>million </a:t>
            </a:r>
            <a:r>
              <a:rPr lang="en-US" sz="1400" b="1" dirty="0"/>
              <a:t>screenings have been registered in the </a:t>
            </a:r>
            <a:r>
              <a:rPr lang="en-US" sz="1400" b="1" dirty="0">
                <a:solidFill>
                  <a:schemeClr val="accent2">
                    <a:lumMod val="50000"/>
                  </a:schemeClr>
                </a:solidFill>
              </a:rPr>
              <a:t>Unified Screening Registry</a:t>
            </a:r>
          </a:p>
          <a:p>
            <a:pPr>
              <a:spcBef>
                <a:spcPts val="900"/>
              </a:spcBef>
              <a:spcAft>
                <a:spcPts val="450"/>
              </a:spcAft>
            </a:pPr>
            <a:r>
              <a:rPr lang="ka-GE" sz="1400" b="1" dirty="0">
                <a:solidFill>
                  <a:srgbClr val="FF0000"/>
                </a:solidFill>
              </a:rPr>
              <a:t>≈</a:t>
            </a:r>
            <a:r>
              <a:rPr lang="en-US" sz="1400" b="1" dirty="0">
                <a:solidFill>
                  <a:srgbClr val="FF0000"/>
                </a:solidFill>
              </a:rPr>
              <a:t>1</a:t>
            </a:r>
            <a:r>
              <a:rPr lang="ka-GE" sz="1400" b="1" dirty="0" smtClean="0">
                <a:solidFill>
                  <a:srgbClr val="FF0000"/>
                </a:solidFill>
              </a:rPr>
              <a:t>,</a:t>
            </a:r>
            <a:r>
              <a:rPr lang="en-US" sz="1400" b="1" dirty="0" smtClean="0">
                <a:solidFill>
                  <a:srgbClr val="FF0000"/>
                </a:solidFill>
              </a:rPr>
              <a:t>56 </a:t>
            </a:r>
            <a:r>
              <a:rPr lang="en-US" sz="1400" b="1" dirty="0">
                <a:solidFill>
                  <a:srgbClr val="FF0000"/>
                </a:solidFill>
              </a:rPr>
              <a:t>million </a:t>
            </a:r>
            <a:r>
              <a:rPr lang="en-US" sz="1400" b="1" dirty="0" smtClean="0">
                <a:solidFill>
                  <a:srgbClr val="FF0000"/>
                </a:solidFill>
              </a:rPr>
              <a:t>individuals</a:t>
            </a:r>
            <a:r>
              <a:rPr lang="ka-GE" sz="1400" b="1" dirty="0" smtClean="0">
                <a:solidFill>
                  <a:srgbClr val="FF0000"/>
                </a:solidFill>
              </a:rPr>
              <a:t> (1,</a:t>
            </a:r>
            <a:r>
              <a:rPr lang="en-US" sz="1400" b="1" dirty="0" smtClean="0">
                <a:solidFill>
                  <a:srgbClr val="FF0000"/>
                </a:solidFill>
              </a:rPr>
              <a:t>36</a:t>
            </a:r>
            <a:r>
              <a:rPr lang="ka-GE" sz="1400" b="1" dirty="0" smtClean="0">
                <a:solidFill>
                  <a:srgbClr val="FF0000"/>
                </a:solidFill>
              </a:rPr>
              <a:t> </a:t>
            </a:r>
            <a:r>
              <a:rPr lang="en-US" sz="1400" b="1" dirty="0" err="1" smtClean="0">
                <a:solidFill>
                  <a:srgbClr val="FF0000"/>
                </a:solidFill>
              </a:rPr>
              <a:t>mill.adults</a:t>
            </a:r>
            <a:r>
              <a:rPr lang="en-US" sz="1400" b="1" dirty="0" smtClean="0">
                <a:solidFill>
                  <a:srgbClr val="FF0000"/>
                </a:solidFill>
              </a:rPr>
              <a:t>) </a:t>
            </a:r>
            <a:r>
              <a:rPr lang="en-US" sz="1400" b="1" dirty="0"/>
              <a:t>have been screened </a:t>
            </a:r>
            <a:r>
              <a:rPr lang="en-US" sz="1400" b="1" dirty="0" smtClean="0"/>
              <a:t>with a  </a:t>
            </a:r>
            <a:r>
              <a:rPr lang="en-US" sz="1400" b="1" dirty="0"/>
              <a:t>positivity rate </a:t>
            </a:r>
            <a:r>
              <a:rPr lang="en-US" sz="1400" b="1" dirty="0" smtClean="0"/>
              <a:t>of </a:t>
            </a:r>
            <a:r>
              <a:rPr lang="en-US" sz="1400" b="1" dirty="0" smtClean="0">
                <a:solidFill>
                  <a:schemeClr val="accent1">
                    <a:lumMod val="75000"/>
                  </a:schemeClr>
                </a:solidFill>
              </a:rPr>
              <a:t>8.15%</a:t>
            </a:r>
            <a:endParaRPr lang="en-US" sz="1400" b="1" dirty="0">
              <a:solidFill>
                <a:schemeClr val="accent1">
                  <a:lumMod val="75000"/>
                </a:schemeClr>
              </a:solidFill>
            </a:endParaRPr>
          </a:p>
        </p:txBody>
      </p:sp>
      <p:sp>
        <p:nvSpPr>
          <p:cNvPr id="6" name="Title 1"/>
          <p:cNvSpPr>
            <a:spLocks noGrp="1"/>
          </p:cNvSpPr>
          <p:nvPr>
            <p:ph type="title"/>
          </p:nvPr>
        </p:nvSpPr>
        <p:spPr>
          <a:xfrm>
            <a:off x="1889051" y="164478"/>
            <a:ext cx="10972800" cy="1143000"/>
          </a:xfrm>
        </p:spPr>
        <p:txBody>
          <a:bodyPr>
            <a:normAutofit/>
          </a:bodyPr>
          <a:lstStyle/>
          <a:p>
            <a:r>
              <a:rPr lang="en-US" sz="2800" u="sng" dirty="0">
                <a:solidFill>
                  <a:schemeClr val="accent1"/>
                </a:solidFill>
              </a:rPr>
              <a:t>HCV Screening Among the Georgian Population</a:t>
            </a:r>
            <a:br>
              <a:rPr lang="en-US" sz="2800" u="sng" dirty="0">
                <a:solidFill>
                  <a:schemeClr val="accent1"/>
                </a:solidFill>
              </a:rPr>
            </a:br>
            <a:endParaRPr lang="en-US" sz="2800" dirty="0"/>
          </a:p>
        </p:txBody>
      </p:sp>
      <p:graphicFrame>
        <p:nvGraphicFramePr>
          <p:cNvPr id="7" name="Chart 6"/>
          <p:cNvGraphicFramePr>
            <a:graphicFrameLocks/>
          </p:cNvGraphicFramePr>
          <p:nvPr>
            <p:extLst>
              <p:ext uri="{D42A27DB-BD31-4B8C-83A1-F6EECF244321}">
                <p14:modId xmlns:p14="http://schemas.microsoft.com/office/powerpoint/2010/main" val="1389999804"/>
              </p:ext>
            </p:extLst>
          </p:nvPr>
        </p:nvGraphicFramePr>
        <p:xfrm>
          <a:off x="202019" y="3366227"/>
          <a:ext cx="6741042" cy="25773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extLst>
              <p:ext uri="{D42A27DB-BD31-4B8C-83A1-F6EECF244321}">
                <p14:modId xmlns:p14="http://schemas.microsoft.com/office/powerpoint/2010/main" val="495942438"/>
              </p:ext>
            </p:extLst>
          </p:nvPr>
        </p:nvGraphicFramePr>
        <p:xfrm>
          <a:off x="7153131" y="3135464"/>
          <a:ext cx="5038869" cy="273710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14984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593" y="211282"/>
            <a:ext cx="11857332" cy="738348"/>
          </a:xfrm>
        </p:spPr>
        <p:txBody>
          <a:bodyPr>
            <a:noAutofit/>
          </a:bodyPr>
          <a:lstStyle/>
          <a:p>
            <a:pPr algn="ctr"/>
            <a:r>
              <a:rPr lang="en-US" altLang="en-US" sz="2400" b="1" u="sng" dirty="0">
                <a:ln w="0"/>
                <a:solidFill>
                  <a:schemeClr val="accent1"/>
                </a:solidFill>
                <a:latin typeface="+mn-lt"/>
              </a:rPr>
              <a:t>Number of HCV testing sessions among </a:t>
            </a:r>
            <a:r>
              <a:rPr lang="en-US" altLang="en-US" sz="2400" b="1" u="sng" dirty="0" smtClean="0">
                <a:ln w="0"/>
                <a:solidFill>
                  <a:schemeClr val="accent1"/>
                </a:solidFill>
                <a:latin typeface="+mn-lt"/>
              </a:rPr>
              <a:t>PWIDs </a:t>
            </a:r>
            <a:r>
              <a:rPr lang="en-US" altLang="en-US" sz="2400" b="1" u="sng" dirty="0">
                <a:ln w="0"/>
                <a:solidFill>
                  <a:schemeClr val="accent1"/>
                </a:solidFill>
                <a:latin typeface="+mn-lt"/>
              </a:rPr>
              <a:t>by </a:t>
            </a:r>
            <a:r>
              <a:rPr lang="en-US" altLang="en-US" sz="2400" b="1" u="sng" dirty="0" smtClean="0">
                <a:ln w="0"/>
                <a:solidFill>
                  <a:schemeClr val="accent1"/>
                </a:solidFill>
                <a:latin typeface="+mn-lt"/>
              </a:rPr>
              <a:t>years</a:t>
            </a:r>
            <a:endParaRPr lang="ka-GE" sz="2400" b="1" u="sng" dirty="0">
              <a:latin typeface="+mn-lt"/>
            </a:endParaRPr>
          </a:p>
        </p:txBody>
      </p:sp>
      <p:sp>
        <p:nvSpPr>
          <p:cNvPr id="4" name="TextBox 3"/>
          <p:cNvSpPr txBox="1"/>
          <p:nvPr/>
        </p:nvSpPr>
        <p:spPr>
          <a:xfrm>
            <a:off x="8100800" y="1967623"/>
            <a:ext cx="3044423" cy="369332"/>
          </a:xfrm>
          <a:prstGeom prst="rect">
            <a:avLst/>
          </a:prstGeom>
          <a:noFill/>
        </p:spPr>
        <p:txBody>
          <a:bodyPr wrap="none" rtlCol="0">
            <a:spAutoFit/>
          </a:bodyPr>
          <a:lstStyle/>
          <a:p>
            <a:r>
              <a:rPr lang="en-US" dirty="0" smtClean="0"/>
              <a:t>14 Harm Reduction Centers</a:t>
            </a:r>
            <a:endParaRPr lang="en-GB" dirty="0"/>
          </a:p>
        </p:txBody>
      </p:sp>
      <p:sp>
        <p:nvSpPr>
          <p:cNvPr id="5" name="TextBox 4"/>
          <p:cNvSpPr txBox="1"/>
          <p:nvPr/>
        </p:nvSpPr>
        <p:spPr>
          <a:xfrm>
            <a:off x="8110719" y="3456700"/>
            <a:ext cx="1646605" cy="369332"/>
          </a:xfrm>
          <a:prstGeom prst="rect">
            <a:avLst/>
          </a:prstGeom>
          <a:noFill/>
        </p:spPr>
        <p:txBody>
          <a:bodyPr wrap="none" rtlCol="0">
            <a:spAutoFit/>
          </a:bodyPr>
          <a:lstStyle/>
          <a:p>
            <a:r>
              <a:rPr lang="en-US" dirty="0" smtClean="0"/>
              <a:t>6 Mobile Units</a:t>
            </a:r>
            <a:endParaRPr lang="en-GB" dirty="0"/>
          </a:p>
        </p:txBody>
      </p:sp>
      <p:sp>
        <p:nvSpPr>
          <p:cNvPr id="6" name="TextBox 5"/>
          <p:cNvSpPr txBox="1"/>
          <p:nvPr/>
        </p:nvSpPr>
        <p:spPr>
          <a:xfrm>
            <a:off x="8127596" y="5035150"/>
            <a:ext cx="3226204" cy="369332"/>
          </a:xfrm>
          <a:prstGeom prst="rect">
            <a:avLst/>
          </a:prstGeom>
          <a:noFill/>
        </p:spPr>
        <p:txBody>
          <a:bodyPr wrap="none" rtlCol="0">
            <a:spAutoFit/>
          </a:bodyPr>
          <a:lstStyle/>
          <a:p>
            <a:r>
              <a:rPr lang="en-US" dirty="0" smtClean="0"/>
              <a:t>&gt;80 Harm Reduction Workers</a:t>
            </a:r>
            <a:endParaRPr lang="en-GB" dirty="0"/>
          </a:p>
        </p:txBody>
      </p:sp>
      <p:pic>
        <p:nvPicPr>
          <p:cNvPr id="7" name="Picture 8" descr="Image result for people png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2283" y="4396215"/>
            <a:ext cx="801994" cy="5473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Image result for blue house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152283" y="1318648"/>
            <a:ext cx="1099873" cy="62362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8355754" y="2501493"/>
            <a:ext cx="2998046" cy="0"/>
          </a:xfrm>
          <a:prstGeom prst="line">
            <a:avLst/>
          </a:prstGeom>
          <a:ln>
            <a:solidFill>
              <a:schemeClr val="bg1">
                <a:lumMod val="85000"/>
              </a:schemeClr>
            </a:solidFill>
          </a:ln>
        </p:spPr>
        <p:style>
          <a:lnRef idx="1">
            <a:schemeClr val="accent6"/>
          </a:lnRef>
          <a:fillRef idx="0">
            <a:schemeClr val="accent6"/>
          </a:fillRef>
          <a:effectRef idx="0">
            <a:schemeClr val="accent6"/>
          </a:effectRef>
          <a:fontRef idx="minor">
            <a:schemeClr val="tx1"/>
          </a:fontRef>
        </p:style>
      </p:cxnSp>
      <p:cxnSp>
        <p:nvCxnSpPr>
          <p:cNvPr id="10" name="Straight Connector 9"/>
          <p:cNvCxnSpPr/>
          <p:nvPr/>
        </p:nvCxnSpPr>
        <p:spPr>
          <a:xfrm>
            <a:off x="8258301" y="4101693"/>
            <a:ext cx="2998046" cy="0"/>
          </a:xfrm>
          <a:prstGeom prst="line">
            <a:avLst/>
          </a:prstGeom>
          <a:ln>
            <a:solidFill>
              <a:schemeClr val="bg1">
                <a:lumMod val="85000"/>
              </a:schemeClr>
            </a:solidFill>
          </a:ln>
        </p:spPr>
        <p:style>
          <a:lnRef idx="1">
            <a:schemeClr val="accent6"/>
          </a:lnRef>
          <a:fillRef idx="0">
            <a:schemeClr val="accent6"/>
          </a:fillRef>
          <a:effectRef idx="0">
            <a:schemeClr val="accent6"/>
          </a:effectRef>
          <a:fontRef idx="minor">
            <a:schemeClr val="tx1"/>
          </a:fontRef>
        </p:style>
      </p:cxn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0719" y="2585632"/>
            <a:ext cx="1255921" cy="941941"/>
          </a:xfrm>
          <a:prstGeom prst="rect">
            <a:avLst/>
          </a:prstGeom>
        </p:spPr>
      </p:pic>
      <p:sp>
        <p:nvSpPr>
          <p:cNvPr id="21" name="TextBox 20"/>
          <p:cNvSpPr txBox="1"/>
          <p:nvPr/>
        </p:nvSpPr>
        <p:spPr>
          <a:xfrm>
            <a:off x="245534" y="5933794"/>
            <a:ext cx="2955001" cy="215444"/>
          </a:xfrm>
          <a:prstGeom prst="rect">
            <a:avLst/>
          </a:prstGeom>
          <a:noFill/>
        </p:spPr>
        <p:txBody>
          <a:bodyPr wrap="square" rtlCol="0">
            <a:spAutoFit/>
          </a:bodyPr>
          <a:lstStyle/>
          <a:p>
            <a:pPr marL="171450" indent="-171450">
              <a:buFont typeface="Wingdings" panose="05000000000000000000" pitchFamily="2" charset="2"/>
              <a:buChar char="q"/>
            </a:pPr>
            <a:r>
              <a:rPr lang="en-US" sz="800" dirty="0" smtClean="0"/>
              <a:t>Source</a:t>
            </a:r>
            <a:r>
              <a:rPr lang="en-US" sz="800" dirty="0"/>
              <a:t>: GHRN Data</a:t>
            </a:r>
            <a:endParaRPr lang="en-GB" sz="800" dirty="0"/>
          </a:p>
        </p:txBody>
      </p:sp>
      <p:grpSp>
        <p:nvGrpSpPr>
          <p:cNvPr id="22" name="Group 21"/>
          <p:cNvGrpSpPr/>
          <p:nvPr/>
        </p:nvGrpSpPr>
        <p:grpSpPr>
          <a:xfrm>
            <a:off x="0" y="6316133"/>
            <a:ext cx="12192000" cy="541867"/>
            <a:chOff x="0" y="6316133"/>
            <a:chExt cx="12192000" cy="541867"/>
          </a:xfrm>
        </p:grpSpPr>
        <p:sp>
          <p:nvSpPr>
            <p:cNvPr id="23" name="Rectangle 22"/>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sp>
          <p:nvSpPr>
            <p:cNvPr id="26" name="TextBox 25"/>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graphicFrame>
        <p:nvGraphicFramePr>
          <p:cNvPr id="20" name="Chart 19"/>
          <p:cNvGraphicFramePr>
            <a:graphicFrameLocks/>
          </p:cNvGraphicFramePr>
          <p:nvPr>
            <p:extLst/>
          </p:nvPr>
        </p:nvGraphicFramePr>
        <p:xfrm>
          <a:off x="32421" y="696527"/>
          <a:ext cx="8079590" cy="502389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Chart 26"/>
          <p:cNvGraphicFramePr>
            <a:graphicFrameLocks/>
          </p:cNvGraphicFramePr>
          <p:nvPr>
            <p:extLst/>
          </p:nvPr>
        </p:nvGraphicFramePr>
        <p:xfrm>
          <a:off x="522766" y="724892"/>
          <a:ext cx="7578034" cy="4053092"/>
        </p:xfrm>
        <a:graphic>
          <a:graphicData uri="http://schemas.openxmlformats.org/drawingml/2006/chart">
            <c:chart xmlns:c="http://schemas.openxmlformats.org/drawingml/2006/chart" xmlns:r="http://schemas.openxmlformats.org/officeDocument/2006/relationships" r:id="rId7"/>
          </a:graphicData>
        </a:graphic>
      </p:graphicFrame>
      <p:cxnSp>
        <p:nvCxnSpPr>
          <p:cNvPr id="33" name="Straight Connector 32"/>
          <p:cNvCxnSpPr/>
          <p:nvPr/>
        </p:nvCxnSpPr>
        <p:spPr>
          <a:xfrm>
            <a:off x="1944130" y="5719131"/>
            <a:ext cx="296562"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891480" y="5719131"/>
            <a:ext cx="29656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696006" y="5719131"/>
            <a:ext cx="370703"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240692" y="5611409"/>
            <a:ext cx="1754659" cy="215444"/>
          </a:xfrm>
          <a:prstGeom prst="rect">
            <a:avLst/>
          </a:prstGeom>
          <a:noFill/>
        </p:spPr>
        <p:txBody>
          <a:bodyPr wrap="square" rtlCol="0">
            <a:spAutoFit/>
          </a:bodyPr>
          <a:lstStyle/>
          <a:p>
            <a:r>
              <a:rPr lang="en-US" sz="800" b="1" dirty="0" smtClean="0"/>
              <a:t>Negative</a:t>
            </a:r>
            <a:endParaRPr lang="en-US" sz="800" b="1" dirty="0"/>
          </a:p>
        </p:txBody>
      </p:sp>
      <p:sp>
        <p:nvSpPr>
          <p:cNvPr id="37" name="TextBox 36"/>
          <p:cNvSpPr txBox="1"/>
          <p:nvPr/>
        </p:nvSpPr>
        <p:spPr>
          <a:xfrm>
            <a:off x="3131715" y="5611409"/>
            <a:ext cx="749642" cy="215444"/>
          </a:xfrm>
          <a:prstGeom prst="rect">
            <a:avLst/>
          </a:prstGeom>
          <a:noFill/>
        </p:spPr>
        <p:txBody>
          <a:bodyPr wrap="square" rtlCol="0">
            <a:spAutoFit/>
          </a:bodyPr>
          <a:lstStyle/>
          <a:p>
            <a:r>
              <a:rPr lang="en-US" sz="800" b="1" dirty="0" smtClean="0"/>
              <a:t>Positive</a:t>
            </a:r>
            <a:endParaRPr lang="en-US" sz="800" b="1" dirty="0"/>
          </a:p>
        </p:txBody>
      </p:sp>
      <p:sp>
        <p:nvSpPr>
          <p:cNvPr id="38" name="TextBox 37"/>
          <p:cNvSpPr txBox="1"/>
          <p:nvPr/>
        </p:nvSpPr>
        <p:spPr>
          <a:xfrm>
            <a:off x="4014498" y="5619223"/>
            <a:ext cx="1515763" cy="215444"/>
          </a:xfrm>
          <a:prstGeom prst="rect">
            <a:avLst/>
          </a:prstGeom>
          <a:noFill/>
        </p:spPr>
        <p:txBody>
          <a:bodyPr wrap="square" rtlCol="0">
            <a:spAutoFit/>
          </a:bodyPr>
          <a:lstStyle/>
          <a:p>
            <a:r>
              <a:rPr lang="en-US" sz="800" b="1" dirty="0"/>
              <a:t>% of AB Positive</a:t>
            </a:r>
          </a:p>
        </p:txBody>
      </p:sp>
      <p:pic>
        <p:nvPicPr>
          <p:cNvPr id="28" name="Picture 4" desc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678" y="6367550"/>
            <a:ext cx="6353175"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124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4137" y="0"/>
            <a:ext cx="10972800" cy="1143000"/>
          </a:xfrm>
        </p:spPr>
        <p:txBody>
          <a:bodyPr/>
          <a:lstStyle/>
          <a:p>
            <a:r>
              <a:rPr lang="en-US" sz="2800" b="1" u="sng" dirty="0">
                <a:solidFill>
                  <a:schemeClr val="accent1"/>
                </a:solidFill>
              </a:rPr>
              <a:t>Micro-elimination in Specific Risk-Groups</a:t>
            </a:r>
            <a:endParaRPr lang="en-US" sz="2800" dirty="0"/>
          </a:p>
        </p:txBody>
      </p:sp>
      <p:graphicFrame>
        <p:nvGraphicFramePr>
          <p:cNvPr id="3" name="Table 2"/>
          <p:cNvGraphicFramePr>
            <a:graphicFrameLocks noGrp="1"/>
          </p:cNvGraphicFramePr>
          <p:nvPr>
            <p:extLst>
              <p:ext uri="{D42A27DB-BD31-4B8C-83A1-F6EECF244321}">
                <p14:modId xmlns:p14="http://schemas.microsoft.com/office/powerpoint/2010/main" val="4096129955"/>
              </p:ext>
            </p:extLst>
          </p:nvPr>
        </p:nvGraphicFramePr>
        <p:xfrm>
          <a:off x="87109" y="910071"/>
          <a:ext cx="11995485" cy="5191125"/>
        </p:xfrm>
        <a:graphic>
          <a:graphicData uri="http://schemas.openxmlformats.org/drawingml/2006/table">
            <a:tbl>
              <a:tblPr firstRow="1" bandRow="1">
                <a:tableStyleId>{3B4B98B0-60AC-42C2-AFA5-B58CD77FA1E5}</a:tableStyleId>
              </a:tblPr>
              <a:tblGrid>
                <a:gridCol w="1743916">
                  <a:extLst>
                    <a:ext uri="{9D8B030D-6E8A-4147-A177-3AD203B41FA5}">
                      <a16:colId xmlns:a16="http://schemas.microsoft.com/office/drawing/2014/main" xmlns="" val="20000"/>
                    </a:ext>
                  </a:extLst>
                </a:gridCol>
                <a:gridCol w="1701667">
                  <a:extLst>
                    <a:ext uri="{9D8B030D-6E8A-4147-A177-3AD203B41FA5}">
                      <a16:colId xmlns:a16="http://schemas.microsoft.com/office/drawing/2014/main" xmlns="" val="20001"/>
                    </a:ext>
                  </a:extLst>
                </a:gridCol>
                <a:gridCol w="1715522">
                  <a:extLst>
                    <a:ext uri="{9D8B030D-6E8A-4147-A177-3AD203B41FA5}">
                      <a16:colId xmlns:a16="http://schemas.microsoft.com/office/drawing/2014/main" xmlns="" val="20002"/>
                    </a:ext>
                  </a:extLst>
                </a:gridCol>
                <a:gridCol w="1708595">
                  <a:extLst>
                    <a:ext uri="{9D8B030D-6E8A-4147-A177-3AD203B41FA5}">
                      <a16:colId xmlns:a16="http://schemas.microsoft.com/office/drawing/2014/main" xmlns="" val="20003"/>
                    </a:ext>
                  </a:extLst>
                </a:gridCol>
                <a:gridCol w="1708595">
                  <a:extLst>
                    <a:ext uri="{9D8B030D-6E8A-4147-A177-3AD203B41FA5}">
                      <a16:colId xmlns:a16="http://schemas.microsoft.com/office/drawing/2014/main" xmlns="" val="20004"/>
                    </a:ext>
                  </a:extLst>
                </a:gridCol>
                <a:gridCol w="1708595">
                  <a:extLst>
                    <a:ext uri="{9D8B030D-6E8A-4147-A177-3AD203B41FA5}">
                      <a16:colId xmlns:a16="http://schemas.microsoft.com/office/drawing/2014/main" xmlns="" val="20005"/>
                    </a:ext>
                  </a:extLst>
                </a:gridCol>
                <a:gridCol w="1708595">
                  <a:extLst>
                    <a:ext uri="{9D8B030D-6E8A-4147-A177-3AD203B41FA5}">
                      <a16:colId xmlns:a16="http://schemas.microsoft.com/office/drawing/2014/main" xmlns="" val="20006"/>
                    </a:ext>
                  </a:extLst>
                </a:gridCol>
              </a:tblGrid>
              <a:tr h="964958">
                <a:tc>
                  <a:txBody>
                    <a:bodyPr/>
                    <a:lstStyle/>
                    <a:p>
                      <a:pPr algn="ctr" fontAlgn="b"/>
                      <a:endParaRPr lang="en-US" sz="1400" b="1"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685783" rtl="0" eaLnBrk="1" fontAlgn="b" latinLnBrk="0" hangingPunct="1">
                        <a:lnSpc>
                          <a:spcPct val="100000"/>
                        </a:lnSpc>
                        <a:spcBef>
                          <a:spcPts val="0"/>
                        </a:spcBef>
                        <a:spcAft>
                          <a:spcPts val="0"/>
                        </a:spcAft>
                        <a:buClrTx/>
                        <a:buSzTx/>
                        <a:buFontTx/>
                        <a:buNone/>
                        <a:tabLst/>
                        <a:defRPr/>
                      </a:pPr>
                      <a:r>
                        <a:rPr lang="en-US" sz="1400" u="none" strike="noStrike" dirty="0" smtClean="0">
                          <a:solidFill>
                            <a:srgbClr val="FF0000"/>
                          </a:solidFill>
                          <a:effectLst/>
                        </a:rPr>
                        <a:t>TB Patients</a:t>
                      </a:r>
                      <a:endParaRPr lang="ka-GE" sz="1400" u="none" strike="noStrike" dirty="0" smtClean="0">
                        <a:solidFill>
                          <a:srgbClr val="FF0000"/>
                        </a:solidFill>
                        <a:effectLst/>
                      </a:endParaRPr>
                    </a:p>
                    <a:p>
                      <a:pPr algn="ctr" fontAlgn="b"/>
                      <a:endParaRPr lang="ka-GE" sz="1400" b="1"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685783" rtl="0" eaLnBrk="1" fontAlgn="b" latinLnBrk="0" hangingPunct="1">
                        <a:lnSpc>
                          <a:spcPct val="100000"/>
                        </a:lnSpc>
                        <a:spcBef>
                          <a:spcPts val="0"/>
                        </a:spcBef>
                        <a:spcAft>
                          <a:spcPts val="0"/>
                        </a:spcAft>
                        <a:buClrTx/>
                        <a:buSzTx/>
                        <a:buFontTx/>
                        <a:buNone/>
                        <a:tabLst/>
                        <a:defRPr/>
                      </a:pPr>
                      <a:r>
                        <a:rPr lang="en-US" sz="1400" u="none" strike="noStrike" dirty="0" smtClean="0">
                          <a:solidFill>
                            <a:srgbClr val="FF0000"/>
                          </a:solidFill>
                          <a:effectLst/>
                        </a:rPr>
                        <a:t>HIV Infected Individuals</a:t>
                      </a:r>
                      <a:endParaRPr lang="ka-GE" sz="1400" u="none" strike="noStrike" dirty="0" smtClean="0">
                        <a:solidFill>
                          <a:srgbClr val="FF0000"/>
                        </a:solidFill>
                        <a:effectLst/>
                      </a:endParaRPr>
                    </a:p>
                    <a:p>
                      <a:pPr algn="ctr" fontAlgn="b"/>
                      <a:endParaRPr lang="ka-GE" sz="1400" b="1"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685783" rtl="0" eaLnBrk="1" fontAlgn="b" latinLnBrk="0" hangingPunct="1">
                        <a:lnSpc>
                          <a:spcPct val="100000"/>
                        </a:lnSpc>
                        <a:spcBef>
                          <a:spcPts val="0"/>
                        </a:spcBef>
                        <a:spcAft>
                          <a:spcPts val="0"/>
                        </a:spcAft>
                        <a:buClrTx/>
                        <a:buSzTx/>
                        <a:buFontTx/>
                        <a:buNone/>
                        <a:tabLst/>
                        <a:defRPr/>
                      </a:pPr>
                      <a:r>
                        <a:rPr lang="en-US" sz="1400" u="none" strike="noStrike" dirty="0" smtClean="0">
                          <a:solidFill>
                            <a:srgbClr val="FF0000"/>
                          </a:solidFill>
                          <a:effectLst/>
                        </a:rPr>
                        <a:t>Hemophilia</a:t>
                      </a:r>
                      <a:r>
                        <a:rPr lang="en-US" sz="1400" u="none" strike="noStrike" baseline="0" dirty="0" smtClean="0">
                          <a:solidFill>
                            <a:srgbClr val="FF0000"/>
                          </a:solidFill>
                          <a:effectLst/>
                        </a:rPr>
                        <a:t> Patients</a:t>
                      </a:r>
                      <a:endParaRPr lang="ka-GE" sz="1400" u="none" strike="noStrike" dirty="0" smtClean="0">
                        <a:solidFill>
                          <a:srgbClr val="FF0000"/>
                        </a:solidFill>
                        <a:effectLst/>
                      </a:endParaRPr>
                    </a:p>
                    <a:p>
                      <a:pPr algn="ctr" fontAlgn="b"/>
                      <a:endParaRPr lang="ka-GE" sz="1400" b="1"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685783" rtl="0" eaLnBrk="1" fontAlgn="b" latinLnBrk="0" hangingPunct="1">
                        <a:lnSpc>
                          <a:spcPct val="100000"/>
                        </a:lnSpc>
                        <a:spcBef>
                          <a:spcPts val="0"/>
                        </a:spcBef>
                        <a:spcAft>
                          <a:spcPts val="0"/>
                        </a:spcAft>
                        <a:buClrTx/>
                        <a:buSzTx/>
                        <a:buFontTx/>
                        <a:buNone/>
                        <a:tabLst/>
                        <a:defRPr/>
                      </a:pPr>
                      <a:r>
                        <a:rPr lang="en-US" sz="1400" u="none" strike="noStrike" dirty="0" smtClean="0">
                          <a:solidFill>
                            <a:srgbClr val="FF0000"/>
                          </a:solidFill>
                          <a:effectLst/>
                        </a:rPr>
                        <a:t>OST Program Beneficiaries</a:t>
                      </a:r>
                      <a:endParaRPr lang="ka-GE" sz="1400" u="none" strike="noStrike" dirty="0" smtClean="0">
                        <a:solidFill>
                          <a:srgbClr val="FF0000"/>
                        </a:solidFill>
                        <a:effectLst/>
                      </a:endParaRPr>
                    </a:p>
                    <a:p>
                      <a:pPr algn="ctr" fontAlgn="b"/>
                      <a:endParaRPr lang="ka-GE" sz="1400" b="1"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685783" rtl="0" eaLnBrk="1" fontAlgn="b" latinLnBrk="0" hangingPunct="1">
                        <a:lnSpc>
                          <a:spcPct val="100000"/>
                        </a:lnSpc>
                        <a:spcBef>
                          <a:spcPts val="0"/>
                        </a:spcBef>
                        <a:spcAft>
                          <a:spcPts val="0"/>
                        </a:spcAft>
                        <a:buClrTx/>
                        <a:buSzTx/>
                        <a:buFontTx/>
                        <a:buNone/>
                        <a:tabLst/>
                        <a:defRPr/>
                      </a:pPr>
                      <a:r>
                        <a:rPr lang="en-US" sz="1400" u="none" strike="noStrike" dirty="0" smtClean="0">
                          <a:solidFill>
                            <a:srgbClr val="FF0000"/>
                          </a:solidFill>
                          <a:effectLst/>
                        </a:rPr>
                        <a:t>Dialysis</a:t>
                      </a:r>
                      <a:r>
                        <a:rPr lang="en-US" sz="1400" u="none" strike="noStrike" baseline="0" dirty="0" smtClean="0">
                          <a:solidFill>
                            <a:srgbClr val="FF0000"/>
                          </a:solidFill>
                          <a:effectLst/>
                        </a:rPr>
                        <a:t> Patients</a:t>
                      </a:r>
                      <a:endParaRPr lang="ka-GE" sz="1400" u="none" strike="noStrike" dirty="0" smtClean="0">
                        <a:solidFill>
                          <a:srgbClr val="FF0000"/>
                        </a:solidFill>
                        <a:effectLst/>
                      </a:endParaRPr>
                    </a:p>
                    <a:p>
                      <a:pPr algn="ctr" fontAlgn="b"/>
                      <a:endParaRPr lang="ka-GE" sz="1400" b="1"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685783" rtl="0" eaLnBrk="1" fontAlgn="auto" latinLnBrk="0" hangingPunct="1">
                        <a:lnSpc>
                          <a:spcPct val="100000"/>
                        </a:lnSpc>
                        <a:spcBef>
                          <a:spcPts val="0"/>
                        </a:spcBef>
                        <a:spcAft>
                          <a:spcPts val="0"/>
                        </a:spcAft>
                        <a:buClrTx/>
                        <a:buSzTx/>
                        <a:buFontTx/>
                        <a:buNone/>
                        <a:tabLst/>
                        <a:defRPr/>
                      </a:pPr>
                      <a:endParaRPr lang="en-US" sz="1400" dirty="0" smtClean="0">
                        <a:solidFill>
                          <a:srgbClr val="FF0000"/>
                        </a:solidFill>
                      </a:endParaRPr>
                    </a:p>
                    <a:p>
                      <a:pPr marL="0" marR="0" indent="0" algn="ctr" defTabSz="685783" rtl="0" eaLnBrk="1" fontAlgn="auto" latinLnBrk="0" hangingPunct="1">
                        <a:lnSpc>
                          <a:spcPct val="100000"/>
                        </a:lnSpc>
                        <a:spcBef>
                          <a:spcPts val="0"/>
                        </a:spcBef>
                        <a:spcAft>
                          <a:spcPts val="0"/>
                        </a:spcAft>
                        <a:buClrTx/>
                        <a:buSzTx/>
                        <a:buFontTx/>
                        <a:buNone/>
                        <a:tabLst/>
                        <a:defRPr/>
                      </a:pPr>
                      <a:r>
                        <a:rPr lang="en-US" sz="1400" dirty="0" smtClean="0">
                          <a:solidFill>
                            <a:srgbClr val="FF0000"/>
                          </a:solidFill>
                        </a:rPr>
                        <a:t>War Veterans and Their Family Members</a:t>
                      </a:r>
                    </a:p>
                    <a:p>
                      <a:pPr algn="ctr"/>
                      <a:endParaRPr lang="en-US" sz="14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685628">
                <a:tc>
                  <a:txBody>
                    <a:bodyPr/>
                    <a:lstStyle/>
                    <a:p>
                      <a:pPr marL="0" marR="0" indent="0" algn="ctr" defTabSz="685783" rtl="0" eaLnBrk="1" fontAlgn="b" latinLnBrk="0" hangingPunct="1">
                        <a:lnSpc>
                          <a:spcPct val="100000"/>
                        </a:lnSpc>
                        <a:spcBef>
                          <a:spcPts val="0"/>
                        </a:spcBef>
                        <a:spcAft>
                          <a:spcPts val="0"/>
                        </a:spcAft>
                        <a:buClrTx/>
                        <a:buSzTx/>
                        <a:buFontTx/>
                        <a:buNone/>
                        <a:tabLst/>
                        <a:defRPr/>
                      </a:pPr>
                      <a:r>
                        <a:rPr lang="en-US" sz="1400" b="1" u="none" strike="noStrike" dirty="0" smtClean="0">
                          <a:effectLst/>
                        </a:rPr>
                        <a:t>Target</a:t>
                      </a:r>
                      <a:r>
                        <a:rPr lang="en-US" sz="1400" b="1" u="none" strike="noStrike" baseline="0" dirty="0" smtClean="0">
                          <a:effectLst/>
                        </a:rPr>
                        <a:t> Population</a:t>
                      </a:r>
                      <a:endParaRPr lang="ka-GE" sz="1400" b="1" u="none" strike="noStrike" dirty="0" smtClean="0">
                        <a:effectLst/>
                      </a:endParaRPr>
                    </a:p>
                    <a:p>
                      <a:pPr algn="ctr" fontAlgn="b"/>
                      <a:endParaRPr lang="ka-GE" sz="14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685783" rtl="0" eaLnBrk="1" fontAlgn="b" latinLnBrk="0" hangingPunct="1">
                        <a:lnSpc>
                          <a:spcPct val="100000"/>
                        </a:lnSpc>
                        <a:spcBef>
                          <a:spcPts val="0"/>
                        </a:spcBef>
                        <a:spcAft>
                          <a:spcPts val="0"/>
                        </a:spcAft>
                        <a:buClrTx/>
                        <a:buSzTx/>
                        <a:buFontTx/>
                        <a:buNone/>
                        <a:tabLst/>
                        <a:defRPr/>
                      </a:pPr>
                      <a:r>
                        <a:rPr lang="en-US" sz="1600" u="none" strike="noStrike" dirty="0" smtClean="0">
                          <a:effectLst/>
                        </a:rPr>
                        <a:t>3,276</a:t>
                      </a:r>
                    </a:p>
                    <a:p>
                      <a:pPr algn="ctr" fontAlgn="b"/>
                      <a:endParaRPr lang="en-US" sz="16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685783" rtl="0" eaLnBrk="1" fontAlgn="b" latinLnBrk="0" hangingPunct="1">
                        <a:lnSpc>
                          <a:spcPct val="100000"/>
                        </a:lnSpc>
                        <a:spcBef>
                          <a:spcPts val="0"/>
                        </a:spcBef>
                        <a:spcAft>
                          <a:spcPts val="0"/>
                        </a:spcAft>
                        <a:buClrTx/>
                        <a:buSzTx/>
                        <a:buFontTx/>
                        <a:buNone/>
                        <a:tabLst/>
                        <a:defRPr/>
                      </a:pPr>
                      <a:r>
                        <a:rPr lang="en-US" sz="1600" u="none" strike="noStrike" dirty="0" smtClean="0">
                          <a:effectLst/>
                        </a:rPr>
                        <a:t>4,126</a:t>
                      </a:r>
                    </a:p>
                    <a:p>
                      <a:pPr marL="0" marR="0" indent="0" algn="ctr" defTabSz="685783" rtl="0" eaLnBrk="1" fontAlgn="b" latinLnBrk="0" hangingPunct="1">
                        <a:lnSpc>
                          <a:spcPct val="100000"/>
                        </a:lnSpc>
                        <a:spcBef>
                          <a:spcPts val="0"/>
                        </a:spcBef>
                        <a:spcAft>
                          <a:spcPts val="0"/>
                        </a:spcAft>
                        <a:buClrTx/>
                        <a:buSzTx/>
                        <a:buFontTx/>
                        <a:buNone/>
                        <a:tabLst/>
                        <a:defRPr/>
                      </a:pPr>
                      <a:endParaRPr lang="en-US" sz="1600" b="1" i="0" u="none" strike="noStrike" dirty="0" smtClean="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685783" rtl="0" eaLnBrk="1" fontAlgn="b" latinLnBrk="0" hangingPunct="1">
                        <a:lnSpc>
                          <a:spcPct val="100000"/>
                        </a:lnSpc>
                        <a:spcBef>
                          <a:spcPts val="0"/>
                        </a:spcBef>
                        <a:spcAft>
                          <a:spcPts val="0"/>
                        </a:spcAft>
                        <a:buClrTx/>
                        <a:buSzTx/>
                        <a:buFontTx/>
                        <a:buNone/>
                        <a:tabLst/>
                        <a:defRPr/>
                      </a:pPr>
                      <a:r>
                        <a:rPr lang="en-US" sz="1600" u="none" strike="noStrike" dirty="0" smtClean="0">
                          <a:effectLst/>
                        </a:rPr>
                        <a:t>383</a:t>
                      </a:r>
                    </a:p>
                    <a:p>
                      <a:pPr marL="0" marR="0" indent="0" algn="ctr" defTabSz="685783" rtl="0" eaLnBrk="1" fontAlgn="b" latinLnBrk="0" hangingPunct="1">
                        <a:lnSpc>
                          <a:spcPct val="100000"/>
                        </a:lnSpc>
                        <a:spcBef>
                          <a:spcPts val="0"/>
                        </a:spcBef>
                        <a:spcAft>
                          <a:spcPts val="0"/>
                        </a:spcAft>
                        <a:buClrTx/>
                        <a:buSzTx/>
                        <a:buFontTx/>
                        <a:buNone/>
                        <a:tabLst/>
                        <a:defRPr/>
                      </a:pPr>
                      <a:endParaRPr lang="en-US" sz="1600" b="1" i="0" u="none" strike="noStrike" dirty="0" smtClean="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685783" rtl="0" eaLnBrk="1" fontAlgn="b" latinLnBrk="0" hangingPunct="1">
                        <a:lnSpc>
                          <a:spcPct val="100000"/>
                        </a:lnSpc>
                        <a:spcBef>
                          <a:spcPts val="0"/>
                        </a:spcBef>
                        <a:spcAft>
                          <a:spcPts val="0"/>
                        </a:spcAft>
                        <a:buClrTx/>
                        <a:buSzTx/>
                        <a:buFontTx/>
                        <a:buNone/>
                        <a:tabLst/>
                        <a:defRPr/>
                      </a:pPr>
                      <a:r>
                        <a:rPr lang="en-US" sz="1600" u="none" strike="noStrike" dirty="0" smtClean="0">
                          <a:effectLst/>
                        </a:rPr>
                        <a:t>9,614</a:t>
                      </a:r>
                    </a:p>
                    <a:p>
                      <a:pPr marL="0" marR="0" indent="0" algn="ctr" defTabSz="685783" rtl="0" eaLnBrk="1" fontAlgn="b" latinLnBrk="0" hangingPunct="1">
                        <a:lnSpc>
                          <a:spcPct val="100000"/>
                        </a:lnSpc>
                        <a:spcBef>
                          <a:spcPts val="0"/>
                        </a:spcBef>
                        <a:spcAft>
                          <a:spcPts val="0"/>
                        </a:spcAft>
                        <a:buClrTx/>
                        <a:buSzTx/>
                        <a:buFontTx/>
                        <a:buNone/>
                        <a:tabLst/>
                        <a:defRPr/>
                      </a:pPr>
                      <a:endParaRPr lang="en-US" sz="1600" b="1" i="0" u="none" strike="noStrike" dirty="0" smtClean="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endParaRPr lang="en-US" sz="1600" u="none" strike="noStrike" dirty="0" smtClean="0">
                        <a:effectLst/>
                      </a:endParaRPr>
                    </a:p>
                    <a:p>
                      <a:pPr algn="ctr" fontAlgn="b"/>
                      <a:r>
                        <a:rPr lang="en-US" sz="1600" u="none" strike="noStrike" dirty="0" smtClean="0">
                          <a:effectLst/>
                        </a:rPr>
                        <a:t>3,017</a:t>
                      </a:r>
                    </a:p>
                    <a:p>
                      <a:pPr algn="ctr" fontAlgn="b"/>
                      <a:endParaRPr lang="en-US" sz="16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685783"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ctr" defTabSz="685783" rtl="0" eaLnBrk="1" fontAlgn="auto" latinLnBrk="0" hangingPunct="1">
                        <a:lnSpc>
                          <a:spcPct val="100000"/>
                        </a:lnSpc>
                        <a:spcBef>
                          <a:spcPts val="0"/>
                        </a:spcBef>
                        <a:spcAft>
                          <a:spcPts val="0"/>
                        </a:spcAft>
                        <a:buClrTx/>
                        <a:buSzTx/>
                        <a:buFontTx/>
                        <a:buNone/>
                        <a:tabLst/>
                        <a:defRPr/>
                      </a:pPr>
                      <a:r>
                        <a:rPr lang="en-US" sz="1600" dirty="0" smtClean="0"/>
                        <a:t>69,255</a:t>
                      </a:r>
                    </a:p>
                    <a:p>
                      <a:pPr algn="ctr"/>
                      <a:endParaRPr lang="en-US" sz="16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1"/>
                  </a:ext>
                </a:extLst>
              </a:tr>
              <a:tr h="617383">
                <a:tc>
                  <a:txBody>
                    <a:bodyPr/>
                    <a:lstStyle/>
                    <a:p>
                      <a:pPr marL="0" marR="0" indent="0" algn="ctr" defTabSz="685783" rtl="0" eaLnBrk="1" fontAlgn="b" latinLnBrk="0" hangingPunct="1">
                        <a:lnSpc>
                          <a:spcPct val="100000"/>
                        </a:lnSpc>
                        <a:spcBef>
                          <a:spcPts val="0"/>
                        </a:spcBef>
                        <a:spcAft>
                          <a:spcPts val="0"/>
                        </a:spcAft>
                        <a:buClrTx/>
                        <a:buSzTx/>
                        <a:buFontTx/>
                        <a:buNone/>
                        <a:tabLst/>
                        <a:defRPr/>
                      </a:pPr>
                      <a:r>
                        <a:rPr lang="en-US" sz="1400" b="1" u="none" strike="noStrike" dirty="0" smtClean="0">
                          <a:effectLst/>
                        </a:rPr>
                        <a:t>Screenings</a:t>
                      </a:r>
                      <a:endParaRPr lang="ka-GE" sz="1400" b="1" u="none" strike="noStrike" dirty="0" smtClean="0">
                        <a:effectLst/>
                      </a:endParaRPr>
                    </a:p>
                    <a:p>
                      <a:pPr algn="ctr" fontAlgn="b"/>
                      <a:endParaRPr lang="ka-GE" sz="14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685783" rtl="0" eaLnBrk="1" fontAlgn="b" latinLnBrk="0" hangingPunct="1">
                        <a:lnSpc>
                          <a:spcPct val="100000"/>
                        </a:lnSpc>
                        <a:spcBef>
                          <a:spcPts val="0"/>
                        </a:spcBef>
                        <a:spcAft>
                          <a:spcPts val="0"/>
                        </a:spcAft>
                        <a:buClrTx/>
                        <a:buSzTx/>
                        <a:buFontTx/>
                        <a:buNone/>
                        <a:tabLst/>
                        <a:defRPr/>
                      </a:pPr>
                      <a:endParaRPr lang="en-US" sz="1600" u="none" strike="noStrike" dirty="0" smtClean="0">
                        <a:effectLst/>
                      </a:endParaRPr>
                    </a:p>
                    <a:p>
                      <a:pPr marL="0" marR="0" indent="0" algn="ctr" defTabSz="685783" rtl="0" eaLnBrk="1" fontAlgn="b" latinLnBrk="0" hangingPunct="1">
                        <a:lnSpc>
                          <a:spcPct val="100000"/>
                        </a:lnSpc>
                        <a:spcBef>
                          <a:spcPts val="0"/>
                        </a:spcBef>
                        <a:spcAft>
                          <a:spcPts val="0"/>
                        </a:spcAft>
                        <a:buClrTx/>
                        <a:buSzTx/>
                        <a:buFontTx/>
                        <a:buNone/>
                        <a:tabLst/>
                        <a:defRPr/>
                      </a:pPr>
                      <a:r>
                        <a:rPr lang="en-US" sz="1600" u="none" strike="noStrike" dirty="0" smtClean="0">
                          <a:effectLst/>
                        </a:rPr>
                        <a:t>2,359</a:t>
                      </a:r>
                    </a:p>
                    <a:p>
                      <a:pPr algn="ctr" fontAlgn="b"/>
                      <a:endParaRPr lang="en-US" sz="16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685783" rtl="0" eaLnBrk="1" fontAlgn="b" latinLnBrk="0" hangingPunct="1">
                        <a:lnSpc>
                          <a:spcPct val="100000"/>
                        </a:lnSpc>
                        <a:spcBef>
                          <a:spcPts val="0"/>
                        </a:spcBef>
                        <a:spcAft>
                          <a:spcPts val="0"/>
                        </a:spcAft>
                        <a:buClrTx/>
                        <a:buSzTx/>
                        <a:buFontTx/>
                        <a:buNone/>
                        <a:tabLst/>
                        <a:defRPr/>
                      </a:pPr>
                      <a:r>
                        <a:rPr lang="en-US" sz="1600" u="none" strike="noStrike" dirty="0" smtClean="0">
                          <a:effectLst/>
                        </a:rPr>
                        <a:t>3,588</a:t>
                      </a:r>
                    </a:p>
                    <a:p>
                      <a:pPr algn="ctr" fontAlgn="b"/>
                      <a:endParaRPr lang="en-US" sz="16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685783" rtl="0" eaLnBrk="1" fontAlgn="b" latinLnBrk="0" hangingPunct="1">
                        <a:lnSpc>
                          <a:spcPct val="100000"/>
                        </a:lnSpc>
                        <a:spcBef>
                          <a:spcPts val="0"/>
                        </a:spcBef>
                        <a:spcAft>
                          <a:spcPts val="0"/>
                        </a:spcAft>
                        <a:buClrTx/>
                        <a:buSzTx/>
                        <a:buFontTx/>
                        <a:buNone/>
                        <a:tabLst/>
                        <a:defRPr/>
                      </a:pPr>
                      <a:r>
                        <a:rPr lang="en-US" sz="1600" u="none" strike="noStrike" dirty="0" smtClean="0">
                          <a:effectLst/>
                        </a:rPr>
                        <a:t>164</a:t>
                      </a:r>
                    </a:p>
                    <a:p>
                      <a:pPr marL="0" marR="0" indent="0" algn="ctr" defTabSz="685783" rtl="0" eaLnBrk="1" fontAlgn="b" latinLnBrk="0" hangingPunct="1">
                        <a:lnSpc>
                          <a:spcPct val="100000"/>
                        </a:lnSpc>
                        <a:spcBef>
                          <a:spcPts val="0"/>
                        </a:spcBef>
                        <a:spcAft>
                          <a:spcPts val="0"/>
                        </a:spcAft>
                        <a:buClrTx/>
                        <a:buSzTx/>
                        <a:buFontTx/>
                        <a:buNone/>
                        <a:tabLst/>
                        <a:defRPr/>
                      </a:pPr>
                      <a:endParaRPr lang="en-US" sz="1600" b="1" i="0" u="none" strike="noStrike" dirty="0" smtClean="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685783" rtl="0" eaLnBrk="1" fontAlgn="b" latinLnBrk="0" hangingPunct="1">
                        <a:lnSpc>
                          <a:spcPct val="100000"/>
                        </a:lnSpc>
                        <a:spcBef>
                          <a:spcPts val="0"/>
                        </a:spcBef>
                        <a:spcAft>
                          <a:spcPts val="0"/>
                        </a:spcAft>
                        <a:buClrTx/>
                        <a:buSzTx/>
                        <a:buFontTx/>
                        <a:buNone/>
                        <a:tabLst/>
                        <a:defRPr/>
                      </a:pPr>
                      <a:r>
                        <a:rPr lang="en-US" sz="1600" u="none" strike="noStrike" dirty="0" smtClean="0">
                          <a:effectLst/>
                        </a:rPr>
                        <a:t>7,436</a:t>
                      </a:r>
                    </a:p>
                    <a:p>
                      <a:pPr algn="ctr" fontAlgn="b"/>
                      <a:endParaRPr lang="en-US" sz="16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685783" rtl="0" eaLnBrk="1" fontAlgn="b" latinLnBrk="0" hangingPunct="1">
                        <a:lnSpc>
                          <a:spcPct val="100000"/>
                        </a:lnSpc>
                        <a:spcBef>
                          <a:spcPts val="0"/>
                        </a:spcBef>
                        <a:spcAft>
                          <a:spcPts val="0"/>
                        </a:spcAft>
                        <a:buClrTx/>
                        <a:buSzTx/>
                        <a:buFontTx/>
                        <a:buNone/>
                        <a:tabLst/>
                        <a:defRPr/>
                      </a:pPr>
                      <a:r>
                        <a:rPr lang="en-US" sz="1600" u="none" strike="noStrike" dirty="0" smtClean="0">
                          <a:effectLst/>
                        </a:rPr>
                        <a:t>2,510</a:t>
                      </a:r>
                    </a:p>
                    <a:p>
                      <a:pPr algn="ctr" fontAlgn="b"/>
                      <a:endParaRPr lang="en-US" sz="16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1600" dirty="0" smtClean="0"/>
                    </a:p>
                    <a:p>
                      <a:pPr algn="ctr"/>
                      <a:r>
                        <a:rPr lang="en-US" sz="1600" dirty="0" smtClean="0"/>
                        <a:t>27,308</a:t>
                      </a:r>
                      <a:endParaRPr lang="en-US" sz="16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2"/>
                  </a:ext>
                </a:extLst>
              </a:tr>
              <a:tr h="685628">
                <a:tc>
                  <a:txBody>
                    <a:bodyPr/>
                    <a:lstStyle/>
                    <a:p>
                      <a:pPr marL="0" marR="0" indent="0" algn="ctr" defTabSz="685783" rtl="0" eaLnBrk="1" fontAlgn="b" latinLnBrk="0" hangingPunct="1">
                        <a:lnSpc>
                          <a:spcPct val="100000"/>
                        </a:lnSpc>
                        <a:spcBef>
                          <a:spcPts val="0"/>
                        </a:spcBef>
                        <a:spcAft>
                          <a:spcPts val="0"/>
                        </a:spcAft>
                        <a:buClrTx/>
                        <a:buSzTx/>
                        <a:buFontTx/>
                        <a:buNone/>
                        <a:tabLst/>
                        <a:defRPr/>
                      </a:pPr>
                      <a:r>
                        <a:rPr lang="en-US" sz="1400" b="1" u="none" strike="noStrike" dirty="0" smtClean="0">
                          <a:effectLst/>
                        </a:rPr>
                        <a:t>Screening Coverage %</a:t>
                      </a:r>
                      <a:endParaRPr lang="ka-GE" sz="1400" b="1" u="none" strike="noStrike" dirty="0" smtClean="0">
                        <a:effectLst/>
                      </a:endParaRPr>
                    </a:p>
                    <a:p>
                      <a:pPr algn="ctr" fontAlgn="b"/>
                      <a:endParaRPr lang="ka-GE" sz="14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685783" rtl="0" eaLnBrk="1" fontAlgn="b" latinLnBrk="0" hangingPunct="1">
                        <a:lnSpc>
                          <a:spcPct val="100000"/>
                        </a:lnSpc>
                        <a:spcBef>
                          <a:spcPts val="0"/>
                        </a:spcBef>
                        <a:spcAft>
                          <a:spcPts val="0"/>
                        </a:spcAft>
                        <a:buClrTx/>
                        <a:buSzTx/>
                        <a:buFontTx/>
                        <a:buNone/>
                        <a:tabLst/>
                        <a:defRPr/>
                      </a:pPr>
                      <a:endParaRPr lang="en-US" sz="1600" u="none" strike="noStrike" dirty="0" smtClean="0">
                        <a:effectLst/>
                      </a:endParaRPr>
                    </a:p>
                    <a:p>
                      <a:pPr marL="0" marR="0" indent="0" algn="ctr" defTabSz="685783" rtl="0" eaLnBrk="1" fontAlgn="b" latinLnBrk="0" hangingPunct="1">
                        <a:lnSpc>
                          <a:spcPct val="100000"/>
                        </a:lnSpc>
                        <a:spcBef>
                          <a:spcPts val="0"/>
                        </a:spcBef>
                        <a:spcAft>
                          <a:spcPts val="0"/>
                        </a:spcAft>
                        <a:buClrTx/>
                        <a:buSzTx/>
                        <a:buFontTx/>
                        <a:buNone/>
                        <a:tabLst/>
                        <a:defRPr/>
                      </a:pPr>
                      <a:r>
                        <a:rPr lang="en-US" sz="1600" u="none" strike="noStrike" dirty="0" smtClean="0">
                          <a:effectLst/>
                        </a:rPr>
                        <a:t>72.01%</a:t>
                      </a:r>
                    </a:p>
                    <a:p>
                      <a:pPr algn="ctr" fontAlgn="b"/>
                      <a:endParaRPr lang="en-US" sz="16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685783" rtl="0" eaLnBrk="1" fontAlgn="b" latinLnBrk="0" hangingPunct="1">
                        <a:lnSpc>
                          <a:spcPct val="100000"/>
                        </a:lnSpc>
                        <a:spcBef>
                          <a:spcPts val="0"/>
                        </a:spcBef>
                        <a:spcAft>
                          <a:spcPts val="0"/>
                        </a:spcAft>
                        <a:buClrTx/>
                        <a:buSzTx/>
                        <a:buFontTx/>
                        <a:buNone/>
                        <a:tabLst/>
                        <a:defRPr/>
                      </a:pPr>
                      <a:r>
                        <a:rPr lang="en-US" sz="1600" u="none" strike="noStrike" dirty="0" smtClean="0">
                          <a:effectLst/>
                        </a:rPr>
                        <a:t>86.96%</a:t>
                      </a:r>
                    </a:p>
                    <a:p>
                      <a:pPr algn="ctr" fontAlgn="b"/>
                      <a:endParaRPr lang="en-US" sz="16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685783" rtl="0" eaLnBrk="1" fontAlgn="b" latinLnBrk="0" hangingPunct="1">
                        <a:lnSpc>
                          <a:spcPct val="100000"/>
                        </a:lnSpc>
                        <a:spcBef>
                          <a:spcPts val="0"/>
                        </a:spcBef>
                        <a:spcAft>
                          <a:spcPts val="0"/>
                        </a:spcAft>
                        <a:buClrTx/>
                        <a:buSzTx/>
                        <a:buFontTx/>
                        <a:buNone/>
                        <a:tabLst/>
                        <a:defRPr/>
                      </a:pPr>
                      <a:r>
                        <a:rPr lang="en-US" sz="1600" u="none" strike="noStrike" dirty="0" smtClean="0">
                          <a:effectLst/>
                        </a:rPr>
                        <a:t>42.82%</a:t>
                      </a:r>
                    </a:p>
                    <a:p>
                      <a:pPr algn="ctr" fontAlgn="b"/>
                      <a:endParaRPr lang="en-US" sz="16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685783" rtl="0" eaLnBrk="1" fontAlgn="b" latinLnBrk="0" hangingPunct="1">
                        <a:lnSpc>
                          <a:spcPct val="100000"/>
                        </a:lnSpc>
                        <a:spcBef>
                          <a:spcPts val="0"/>
                        </a:spcBef>
                        <a:spcAft>
                          <a:spcPts val="0"/>
                        </a:spcAft>
                        <a:buClrTx/>
                        <a:buSzTx/>
                        <a:buFontTx/>
                        <a:buNone/>
                        <a:tabLst/>
                        <a:defRPr/>
                      </a:pPr>
                      <a:r>
                        <a:rPr lang="en-US" sz="1600" u="none" strike="noStrike" dirty="0" smtClean="0">
                          <a:effectLst/>
                        </a:rPr>
                        <a:t>77.35%</a:t>
                      </a:r>
                    </a:p>
                    <a:p>
                      <a:pPr marL="0" marR="0" indent="0" algn="ctr" defTabSz="685783" rtl="0" eaLnBrk="1" fontAlgn="b" latinLnBrk="0" hangingPunct="1">
                        <a:lnSpc>
                          <a:spcPct val="100000"/>
                        </a:lnSpc>
                        <a:spcBef>
                          <a:spcPts val="0"/>
                        </a:spcBef>
                        <a:spcAft>
                          <a:spcPts val="0"/>
                        </a:spcAft>
                        <a:buClrTx/>
                        <a:buSzTx/>
                        <a:buFontTx/>
                        <a:buNone/>
                        <a:tabLst/>
                        <a:defRPr/>
                      </a:pPr>
                      <a:endParaRPr lang="en-US" sz="1600" b="1" i="0" u="none" strike="noStrike" dirty="0" smtClean="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685783" rtl="0" eaLnBrk="1" fontAlgn="b" latinLnBrk="0" hangingPunct="1">
                        <a:lnSpc>
                          <a:spcPct val="100000"/>
                        </a:lnSpc>
                        <a:spcBef>
                          <a:spcPts val="0"/>
                        </a:spcBef>
                        <a:spcAft>
                          <a:spcPts val="0"/>
                        </a:spcAft>
                        <a:buClrTx/>
                        <a:buSzTx/>
                        <a:buFontTx/>
                        <a:buNone/>
                        <a:tabLst/>
                        <a:defRPr/>
                      </a:pPr>
                      <a:r>
                        <a:rPr lang="en-US" sz="1600" u="none" strike="noStrike" dirty="0" smtClean="0">
                          <a:effectLst/>
                        </a:rPr>
                        <a:t>83.20%</a:t>
                      </a:r>
                    </a:p>
                    <a:p>
                      <a:pPr algn="ctr" fontAlgn="b"/>
                      <a:endParaRPr lang="en-US" sz="16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685783"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ctr" defTabSz="685783" rtl="0" eaLnBrk="1" fontAlgn="auto" latinLnBrk="0" hangingPunct="1">
                        <a:lnSpc>
                          <a:spcPct val="100000"/>
                        </a:lnSpc>
                        <a:spcBef>
                          <a:spcPts val="0"/>
                        </a:spcBef>
                        <a:spcAft>
                          <a:spcPts val="0"/>
                        </a:spcAft>
                        <a:buClrTx/>
                        <a:buSzTx/>
                        <a:buFontTx/>
                        <a:buNone/>
                        <a:tabLst/>
                        <a:defRPr/>
                      </a:pPr>
                      <a:r>
                        <a:rPr lang="en-US" sz="1600" dirty="0" smtClean="0"/>
                        <a:t>39.43%</a:t>
                      </a:r>
                    </a:p>
                    <a:p>
                      <a:pPr algn="ctr"/>
                      <a:endParaRPr lang="en-US" sz="16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3"/>
                  </a:ext>
                </a:extLst>
              </a:tr>
              <a:tr h="685628">
                <a:tc>
                  <a:txBody>
                    <a:bodyPr/>
                    <a:lstStyle/>
                    <a:p>
                      <a:pPr marL="0" marR="0" indent="0" algn="ctr" defTabSz="685783" rtl="0" eaLnBrk="1" fontAlgn="b" latinLnBrk="0" hangingPunct="1">
                        <a:lnSpc>
                          <a:spcPct val="100000"/>
                        </a:lnSpc>
                        <a:spcBef>
                          <a:spcPts val="0"/>
                        </a:spcBef>
                        <a:spcAft>
                          <a:spcPts val="0"/>
                        </a:spcAft>
                        <a:buClrTx/>
                        <a:buSzTx/>
                        <a:buFontTx/>
                        <a:buNone/>
                        <a:tabLst/>
                        <a:defRPr/>
                      </a:pPr>
                      <a:r>
                        <a:rPr lang="en-US" sz="1400" b="1" u="none" strike="noStrike" dirty="0" smtClean="0">
                          <a:effectLst/>
                        </a:rPr>
                        <a:t>Of</a:t>
                      </a:r>
                      <a:r>
                        <a:rPr lang="en-US" sz="1400" b="1" u="none" strike="noStrike" baseline="0" dirty="0" smtClean="0">
                          <a:effectLst/>
                        </a:rPr>
                        <a:t> Those Positive</a:t>
                      </a:r>
                      <a:endParaRPr lang="ka-GE" sz="1400" b="1" u="none" strike="noStrike" dirty="0" smtClean="0">
                        <a:effectLst/>
                      </a:endParaRPr>
                    </a:p>
                    <a:p>
                      <a:pPr algn="ctr" fontAlgn="b"/>
                      <a:endParaRPr lang="ka-GE" sz="14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685783" rtl="0" eaLnBrk="1" fontAlgn="b" latinLnBrk="0" hangingPunct="1">
                        <a:lnSpc>
                          <a:spcPct val="100000"/>
                        </a:lnSpc>
                        <a:spcBef>
                          <a:spcPts val="0"/>
                        </a:spcBef>
                        <a:spcAft>
                          <a:spcPts val="0"/>
                        </a:spcAft>
                        <a:buClrTx/>
                        <a:buSzTx/>
                        <a:buFontTx/>
                        <a:buNone/>
                        <a:tabLst/>
                        <a:defRPr/>
                      </a:pPr>
                      <a:endParaRPr lang="en-US" sz="1600" u="none" strike="noStrike" dirty="0" smtClean="0">
                        <a:effectLst/>
                      </a:endParaRPr>
                    </a:p>
                    <a:p>
                      <a:pPr marL="0" marR="0" indent="0" algn="ctr" defTabSz="685783" rtl="0" eaLnBrk="1" fontAlgn="b" latinLnBrk="0" hangingPunct="1">
                        <a:lnSpc>
                          <a:spcPct val="100000"/>
                        </a:lnSpc>
                        <a:spcBef>
                          <a:spcPts val="0"/>
                        </a:spcBef>
                        <a:spcAft>
                          <a:spcPts val="0"/>
                        </a:spcAft>
                        <a:buClrTx/>
                        <a:buSzTx/>
                        <a:buFontTx/>
                        <a:buNone/>
                        <a:tabLst/>
                        <a:defRPr/>
                      </a:pPr>
                      <a:r>
                        <a:rPr lang="en-US" sz="1600" u="none" strike="noStrike" dirty="0" smtClean="0">
                          <a:effectLst/>
                        </a:rPr>
                        <a:t>471</a:t>
                      </a:r>
                    </a:p>
                    <a:p>
                      <a:pPr algn="ctr" fontAlgn="b"/>
                      <a:endParaRPr lang="en-US" sz="16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685783" rtl="0" eaLnBrk="1" fontAlgn="b" latinLnBrk="0" hangingPunct="1">
                        <a:lnSpc>
                          <a:spcPct val="100000"/>
                        </a:lnSpc>
                        <a:spcBef>
                          <a:spcPts val="0"/>
                        </a:spcBef>
                        <a:spcAft>
                          <a:spcPts val="0"/>
                        </a:spcAft>
                        <a:buClrTx/>
                        <a:buSzTx/>
                        <a:buFontTx/>
                        <a:buNone/>
                        <a:tabLst/>
                        <a:defRPr/>
                      </a:pPr>
                      <a:r>
                        <a:rPr lang="en-US" sz="1600" u="none" strike="noStrike" dirty="0" smtClean="0">
                          <a:effectLst/>
                        </a:rPr>
                        <a:t>1,410</a:t>
                      </a:r>
                    </a:p>
                    <a:p>
                      <a:pPr algn="ctr" fontAlgn="b"/>
                      <a:endParaRPr lang="en-US" sz="16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685783" rtl="0" eaLnBrk="1" fontAlgn="b" latinLnBrk="0" hangingPunct="1">
                        <a:lnSpc>
                          <a:spcPct val="100000"/>
                        </a:lnSpc>
                        <a:spcBef>
                          <a:spcPts val="0"/>
                        </a:spcBef>
                        <a:spcAft>
                          <a:spcPts val="0"/>
                        </a:spcAft>
                        <a:buClrTx/>
                        <a:buSzTx/>
                        <a:buFontTx/>
                        <a:buNone/>
                        <a:tabLst/>
                        <a:defRPr/>
                      </a:pPr>
                      <a:r>
                        <a:rPr lang="en-US" sz="1600" u="none" strike="noStrike" dirty="0" smtClean="0">
                          <a:effectLst/>
                        </a:rPr>
                        <a:t>88</a:t>
                      </a:r>
                    </a:p>
                    <a:p>
                      <a:pPr algn="ctr" fontAlgn="b"/>
                      <a:endParaRPr lang="en-US" sz="16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685783" rtl="0" eaLnBrk="1" fontAlgn="b" latinLnBrk="0" hangingPunct="1">
                        <a:lnSpc>
                          <a:spcPct val="100000"/>
                        </a:lnSpc>
                        <a:spcBef>
                          <a:spcPts val="0"/>
                        </a:spcBef>
                        <a:spcAft>
                          <a:spcPts val="0"/>
                        </a:spcAft>
                        <a:buClrTx/>
                        <a:buSzTx/>
                        <a:buFontTx/>
                        <a:buNone/>
                        <a:tabLst/>
                        <a:defRPr/>
                      </a:pPr>
                      <a:r>
                        <a:rPr lang="en-US" sz="1600" u="none" strike="noStrike" dirty="0" smtClean="0">
                          <a:effectLst/>
                        </a:rPr>
                        <a:t>6535</a:t>
                      </a:r>
                    </a:p>
                    <a:p>
                      <a:pPr algn="ctr" fontAlgn="b"/>
                      <a:endParaRPr lang="en-US" sz="16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685783" rtl="0" eaLnBrk="1" fontAlgn="b" latinLnBrk="0" hangingPunct="1">
                        <a:lnSpc>
                          <a:spcPct val="100000"/>
                        </a:lnSpc>
                        <a:spcBef>
                          <a:spcPts val="0"/>
                        </a:spcBef>
                        <a:spcAft>
                          <a:spcPts val="0"/>
                        </a:spcAft>
                        <a:buClrTx/>
                        <a:buSzTx/>
                        <a:buFontTx/>
                        <a:buNone/>
                        <a:tabLst/>
                        <a:defRPr/>
                      </a:pPr>
                      <a:r>
                        <a:rPr lang="en-US" sz="1600" u="none" strike="noStrike" dirty="0" smtClean="0">
                          <a:effectLst/>
                        </a:rPr>
                        <a:t>554</a:t>
                      </a:r>
                    </a:p>
                    <a:p>
                      <a:pPr algn="ctr" fontAlgn="b"/>
                      <a:endParaRPr lang="en-US" sz="16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685783"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ctr" defTabSz="685783" rtl="0" eaLnBrk="1" fontAlgn="auto" latinLnBrk="0" hangingPunct="1">
                        <a:lnSpc>
                          <a:spcPct val="100000"/>
                        </a:lnSpc>
                        <a:spcBef>
                          <a:spcPts val="0"/>
                        </a:spcBef>
                        <a:spcAft>
                          <a:spcPts val="0"/>
                        </a:spcAft>
                        <a:buClrTx/>
                        <a:buSzTx/>
                        <a:buFontTx/>
                        <a:buNone/>
                        <a:tabLst/>
                        <a:defRPr/>
                      </a:pPr>
                      <a:r>
                        <a:rPr lang="en-US" sz="1600" dirty="0" smtClean="0"/>
                        <a:t>3,577</a:t>
                      </a:r>
                    </a:p>
                    <a:p>
                      <a:pPr algn="ctr"/>
                      <a:endParaRPr lang="en-US" sz="16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4"/>
                  </a:ext>
                </a:extLst>
              </a:tr>
              <a:tr h="685628">
                <a:tc>
                  <a:txBody>
                    <a:bodyPr/>
                    <a:lstStyle/>
                    <a:p>
                      <a:pPr algn="ctr" fontAlgn="b"/>
                      <a:r>
                        <a:rPr lang="en-US" sz="1400" b="1" u="none" strike="noStrike" dirty="0" smtClean="0">
                          <a:effectLst/>
                        </a:rPr>
                        <a:t>Finding Screening Positives %</a:t>
                      </a:r>
                      <a:endParaRPr lang="ka-GE" sz="14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600" u="none" strike="noStrike" dirty="0" smtClean="0">
                          <a:effectLst/>
                        </a:rPr>
                        <a:t>19.97%</a:t>
                      </a:r>
                    </a:p>
                    <a:p>
                      <a:pPr algn="ctr" fontAlgn="b"/>
                      <a:endParaRPr lang="en-US" sz="16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685783" rtl="0" eaLnBrk="1" fontAlgn="b" latinLnBrk="0" hangingPunct="1">
                        <a:lnSpc>
                          <a:spcPct val="100000"/>
                        </a:lnSpc>
                        <a:spcBef>
                          <a:spcPts val="0"/>
                        </a:spcBef>
                        <a:spcAft>
                          <a:spcPts val="0"/>
                        </a:spcAft>
                        <a:buClrTx/>
                        <a:buSzTx/>
                        <a:buFontTx/>
                        <a:buNone/>
                        <a:tabLst/>
                        <a:defRPr/>
                      </a:pPr>
                      <a:r>
                        <a:rPr lang="en-US" sz="1600" u="none" strike="noStrike" dirty="0" smtClean="0">
                          <a:effectLst/>
                        </a:rPr>
                        <a:t>39.30%</a:t>
                      </a:r>
                    </a:p>
                    <a:p>
                      <a:pPr algn="ctr" fontAlgn="b"/>
                      <a:endParaRPr lang="en-US" sz="16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685783" rtl="0" eaLnBrk="1" fontAlgn="b" latinLnBrk="0" hangingPunct="1">
                        <a:lnSpc>
                          <a:spcPct val="100000"/>
                        </a:lnSpc>
                        <a:spcBef>
                          <a:spcPts val="0"/>
                        </a:spcBef>
                        <a:spcAft>
                          <a:spcPts val="0"/>
                        </a:spcAft>
                        <a:buClrTx/>
                        <a:buSzTx/>
                        <a:buFontTx/>
                        <a:buNone/>
                        <a:tabLst/>
                        <a:defRPr/>
                      </a:pPr>
                      <a:r>
                        <a:rPr lang="en-US" sz="1600" u="none" strike="noStrike" dirty="0" smtClean="0">
                          <a:effectLst/>
                        </a:rPr>
                        <a:t>53.66%</a:t>
                      </a:r>
                    </a:p>
                    <a:p>
                      <a:pPr marL="0" marR="0" indent="0" algn="ctr" defTabSz="685783" rtl="0" eaLnBrk="1" fontAlgn="b" latinLnBrk="0" hangingPunct="1">
                        <a:lnSpc>
                          <a:spcPct val="100000"/>
                        </a:lnSpc>
                        <a:spcBef>
                          <a:spcPts val="0"/>
                        </a:spcBef>
                        <a:spcAft>
                          <a:spcPts val="0"/>
                        </a:spcAft>
                        <a:buClrTx/>
                        <a:buSzTx/>
                        <a:buFontTx/>
                        <a:buNone/>
                        <a:tabLst/>
                        <a:defRPr/>
                      </a:pPr>
                      <a:endParaRPr lang="en-US" sz="1600" b="1" i="0" u="none" strike="noStrike" dirty="0" smtClean="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685783" rtl="0" eaLnBrk="1" fontAlgn="b" latinLnBrk="0" hangingPunct="1">
                        <a:lnSpc>
                          <a:spcPct val="100000"/>
                        </a:lnSpc>
                        <a:spcBef>
                          <a:spcPts val="0"/>
                        </a:spcBef>
                        <a:spcAft>
                          <a:spcPts val="0"/>
                        </a:spcAft>
                        <a:buClrTx/>
                        <a:buSzTx/>
                        <a:buFontTx/>
                        <a:buNone/>
                        <a:tabLst/>
                        <a:defRPr/>
                      </a:pPr>
                      <a:r>
                        <a:rPr lang="en-US" sz="1600" u="none" strike="noStrike" dirty="0" smtClean="0">
                          <a:effectLst/>
                        </a:rPr>
                        <a:t>87.88%</a:t>
                      </a:r>
                    </a:p>
                    <a:p>
                      <a:pPr marL="0" marR="0" indent="0" algn="ctr" defTabSz="685783" rtl="0" eaLnBrk="1" fontAlgn="b" latinLnBrk="0" hangingPunct="1">
                        <a:lnSpc>
                          <a:spcPct val="100000"/>
                        </a:lnSpc>
                        <a:spcBef>
                          <a:spcPts val="0"/>
                        </a:spcBef>
                        <a:spcAft>
                          <a:spcPts val="0"/>
                        </a:spcAft>
                        <a:buClrTx/>
                        <a:buSzTx/>
                        <a:buFontTx/>
                        <a:buNone/>
                        <a:tabLst/>
                        <a:defRPr/>
                      </a:pPr>
                      <a:endParaRPr lang="en-US" sz="1600" b="1" i="0" u="none" strike="noStrike" dirty="0" smtClean="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685783" rtl="0" eaLnBrk="1" fontAlgn="b" latinLnBrk="0" hangingPunct="1">
                        <a:lnSpc>
                          <a:spcPct val="100000"/>
                        </a:lnSpc>
                        <a:spcBef>
                          <a:spcPts val="0"/>
                        </a:spcBef>
                        <a:spcAft>
                          <a:spcPts val="0"/>
                        </a:spcAft>
                        <a:buClrTx/>
                        <a:buSzTx/>
                        <a:buFontTx/>
                        <a:buNone/>
                        <a:tabLst/>
                        <a:defRPr/>
                      </a:pPr>
                      <a:r>
                        <a:rPr lang="en-US" sz="1600" u="none" strike="noStrike" dirty="0" smtClean="0">
                          <a:effectLst/>
                        </a:rPr>
                        <a:t>22.07%</a:t>
                      </a:r>
                    </a:p>
                    <a:p>
                      <a:pPr algn="ctr" fontAlgn="b"/>
                      <a:endParaRPr lang="en-US" sz="1600" b="1"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sz="1600" dirty="0" smtClean="0"/>
                    </a:p>
                    <a:p>
                      <a:pPr marL="0" marR="0" indent="0" algn="ctr" defTabSz="685783" rtl="0" eaLnBrk="1" fontAlgn="auto" latinLnBrk="0" hangingPunct="1">
                        <a:lnSpc>
                          <a:spcPct val="100000"/>
                        </a:lnSpc>
                        <a:spcBef>
                          <a:spcPts val="0"/>
                        </a:spcBef>
                        <a:spcAft>
                          <a:spcPts val="0"/>
                        </a:spcAft>
                        <a:buClrTx/>
                        <a:buSzTx/>
                        <a:buFontTx/>
                        <a:buNone/>
                        <a:tabLst/>
                        <a:defRPr/>
                      </a:pPr>
                      <a:r>
                        <a:rPr lang="en-US" sz="1600" dirty="0" smtClean="0"/>
                        <a:t>13.10%</a:t>
                      </a:r>
                    </a:p>
                    <a:p>
                      <a:pPr algn="ctr"/>
                      <a:endParaRPr lang="en-US" sz="1600" b="1"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080871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სოფლის ექიმი პჯდ საბჭო 21 01 14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სოფლის ექიმი პჯდ საბჭო 21 01 14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2673</TotalTime>
  <Words>1061</Words>
  <Application>Microsoft Office PowerPoint</Application>
  <PresentationFormat>Widescreen</PresentationFormat>
  <Paragraphs>257</Paragraphs>
  <Slides>16</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Century Schoolbook</vt:lpstr>
      <vt:lpstr>Sylfaen</vt:lpstr>
      <vt:lpstr>Wingdings</vt:lpstr>
      <vt:lpstr>სოფლის ექიმი პჯდ საბჭო 21 01 14 (4)</vt:lpstr>
      <vt:lpstr>1_სოფლის ექიმი პჯდ საბჭო 21 01 14 (4)</vt:lpstr>
      <vt:lpstr> Road to HCV Elimination in Georgia  </vt:lpstr>
      <vt:lpstr>HCV Seroprevalence Survey, 2015</vt:lpstr>
      <vt:lpstr>Georgian HCV Elimination Program – Best Example of Universality</vt:lpstr>
      <vt:lpstr>PowerPoint Presentation</vt:lpstr>
      <vt:lpstr>National HCV Elimination Strategy </vt:lpstr>
      <vt:lpstr>PowerPoint Presentation</vt:lpstr>
      <vt:lpstr>HCV Screening Among the Georgian Population </vt:lpstr>
      <vt:lpstr>Number of HCV testing sessions among PWIDs by years</vt:lpstr>
      <vt:lpstr>Micro-elimination in Specific Risk-Groups</vt:lpstr>
      <vt:lpstr>Concept: Three Diseases (HIV/HCV/TB) Under One Umbrella  </vt:lpstr>
      <vt:lpstr>Treatment Providers</vt:lpstr>
      <vt:lpstr>Hepatitis C Elimination Program Care Cascade </vt:lpstr>
      <vt:lpstr>Enrollment in the HCV Treatment Program </vt:lpstr>
      <vt:lpstr>PowerPoint Presentation</vt:lpstr>
      <vt:lpstr>Conclusion</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 Aslanikashvili</dc:creator>
  <cp:lastModifiedBy>Sofo Surguladze</cp:lastModifiedBy>
  <cp:revision>275</cp:revision>
  <cp:lastPrinted>2019-04-01T07:35:33Z</cp:lastPrinted>
  <dcterms:created xsi:type="dcterms:W3CDTF">2017-10-25T08:32:18Z</dcterms:created>
  <dcterms:modified xsi:type="dcterms:W3CDTF">2019-04-08T09:52:05Z</dcterms:modified>
</cp:coreProperties>
</file>